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2" r:id="rId4"/>
    <p:sldId id="291" r:id="rId5"/>
    <p:sldId id="257" r:id="rId6"/>
    <p:sldId id="258" r:id="rId7"/>
    <p:sldId id="268" r:id="rId8"/>
    <p:sldId id="269" r:id="rId9"/>
    <p:sldId id="271" r:id="rId10"/>
    <p:sldId id="270" r:id="rId11"/>
    <p:sldId id="273" r:id="rId12"/>
    <p:sldId id="274" r:id="rId13"/>
    <p:sldId id="275" r:id="rId14"/>
    <p:sldId id="272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85" r:id="rId29"/>
    <p:sldId id="29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6DA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A769-E458-4D90-9E28-E410ADCD664B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7B033-28D4-4C86-922B-18B32E9E0D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26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FB94E-7C90-435F-B708-AD42EC1C42D7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276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5EFCF-6120-475B-ADA6-86F38E5D3B57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15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CCD73-060B-4831-8273-3006FF33A0FD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338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0F8C9-14B2-4DC9-8DDE-2F1175DCAA4F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358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F7122-A27D-4D20-8C57-44B32F0A07A3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40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440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1E50D-EA56-4DB1-B836-15476FFDD252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B033-28D4-4C86-922B-18B32E9E0D9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25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2E8ED-4645-425A-A127-C6FF8D02C9F3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>
            <a:lvl1pPr>
              <a:defRPr sz="1600">
                <a:latin typeface="Century Gothic" pitchFamily="34" charset="0"/>
              </a:defRPr>
            </a:lvl1pPr>
          </a:lstStyle>
          <a:p>
            <a:r>
              <a:rPr lang="en-US" smtClean="0"/>
              <a:t>WWW.MWT.COM.BR</a:t>
            </a:r>
            <a:endParaRPr lang="pt-BR" dirty="0"/>
          </a:p>
        </p:txBody>
      </p:sp>
      <p:pic>
        <p:nvPicPr>
          <p:cNvPr id="7" name="Imagem 6" descr="LOGONO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096344" cy="476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10/11/2010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f/f9/Tdma-frame-structure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s@mwt.com.b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36912"/>
            <a:ext cx="8084136" cy="124398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39752" y="3933056"/>
            <a:ext cx="6216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Malgun Gothic" pitchFamily="34" charset="-127"/>
                <a:ea typeface="Malgun Gothic" pitchFamily="34" charset="-127"/>
              </a:rPr>
              <a:t>WWW.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MWT</a:t>
            </a:r>
            <a:r>
              <a:rPr lang="en-US" sz="4400" dirty="0" smtClean="0">
                <a:latin typeface="Malgun Gothic" pitchFamily="34" charset="-127"/>
                <a:ea typeface="Malgun Gothic" pitchFamily="34" charset="-127"/>
              </a:rPr>
              <a:t>.</a:t>
            </a: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Malgun Gothic" pitchFamily="34" charset="-127"/>
                <a:ea typeface="Malgun Gothic" pitchFamily="34" charset="-127"/>
              </a:rPr>
              <a:t>COM.BR</a:t>
            </a:r>
            <a:endParaRPr lang="pt-BR" sz="4400" dirty="0">
              <a:solidFill>
                <a:schemeClr val="bg1">
                  <a:lumMod val="65000"/>
                </a:schemeClr>
              </a:solidFill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Mikrotik 802.11 </a:t>
            </a:r>
            <a:r>
              <a:rPr lang="en-US" sz="3600" b="1" dirty="0" smtClean="0"/>
              <a:t>n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/>
              <a:t>Evolução</a:t>
            </a:r>
            <a:r>
              <a:rPr lang="en-US" sz="3600" dirty="0" smtClean="0"/>
              <a:t> da </a:t>
            </a:r>
            <a:r>
              <a:rPr lang="en-US" sz="3600" dirty="0" err="1" smtClean="0"/>
              <a:t>Tecnologia</a:t>
            </a:r>
            <a:r>
              <a:rPr lang="en-US" sz="3600" dirty="0" smtClean="0"/>
              <a:t> </a:t>
            </a:r>
            <a:r>
              <a:rPr lang="en-US" sz="3600" dirty="0" err="1" smtClean="0"/>
              <a:t>WiFi</a:t>
            </a: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MIMO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Modulação</a:t>
            </a:r>
            <a:r>
              <a:rPr lang="en-US" dirty="0" smtClean="0"/>
              <a:t> </a:t>
            </a:r>
            <a:r>
              <a:rPr lang="en-US" dirty="0" err="1" smtClean="0"/>
              <a:t>Avançada</a:t>
            </a:r>
            <a:endParaRPr lang="en-US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sz="3600" dirty="0" smtClean="0"/>
              <a:t>~ </a:t>
            </a:r>
            <a:r>
              <a:rPr lang="en-US" sz="3600" dirty="0" smtClean="0"/>
              <a:t>300 </a:t>
            </a:r>
            <a:r>
              <a:rPr lang="en-US" sz="3600" dirty="0" smtClean="0"/>
              <a:t>Mbps </a:t>
            </a:r>
            <a:r>
              <a:rPr lang="en-US" sz="3600" dirty="0" smtClean="0"/>
              <a:t>– MCS15</a:t>
            </a:r>
            <a:endParaRPr lang="en-US" sz="36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609329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REDES OPTICAS PASSIVAS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MIKROTIK ROUTER OS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/>
              <a:t>802.11 n – High Throughput - MCS</a:t>
            </a:r>
            <a:endParaRPr lang="pt-BR" sz="3600" b="1" dirty="0"/>
          </a:p>
        </p:txBody>
      </p:sp>
      <p:sp>
        <p:nvSpPr>
          <p:cNvPr id="624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Intensidade do Sinal x Taxa de Transmissão</a:t>
            </a:r>
            <a:endParaRPr lang="pt-BR" smtClean="0"/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644900"/>
            <a:ext cx="80883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/>
              <a:t>802.11 n – High Throughput - MCS</a:t>
            </a:r>
            <a:endParaRPr lang="pt-BR" sz="3600" b="1" dirty="0"/>
          </a:p>
        </p:txBody>
      </p:sp>
      <p:sp>
        <p:nvSpPr>
          <p:cNvPr id="6349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HT-20-0</a:t>
            </a:r>
            <a:r>
              <a:rPr lang="en-US" dirty="0" smtClean="0"/>
              <a:t> = </a:t>
            </a:r>
            <a:r>
              <a:rPr lang="en-US" sz="1800" dirty="0" smtClean="0"/>
              <a:t>High Throughput com 20 MHz </a:t>
            </a:r>
            <a:r>
              <a:rPr lang="en-US" sz="1800" dirty="0" err="1" smtClean="0"/>
              <a:t>na</a:t>
            </a:r>
            <a:r>
              <a:rPr lang="en-US" sz="1800" dirty="0" smtClean="0"/>
              <a:t> MCS 0 </a:t>
            </a:r>
            <a:r>
              <a:rPr lang="en-US" sz="1800" dirty="0" err="1" smtClean="0"/>
              <a:t>Tx</a:t>
            </a:r>
            <a:r>
              <a:rPr lang="en-US" sz="1800" dirty="0" smtClean="0"/>
              <a:t>/Rx = ~ 6,5 Mbps</a:t>
            </a:r>
          </a:p>
          <a:p>
            <a:pPr>
              <a:buFontTx/>
              <a:buNone/>
            </a:pPr>
            <a:r>
              <a:rPr lang="en-US" b="1" dirty="0" smtClean="0"/>
              <a:t>HT-20-6</a:t>
            </a:r>
            <a:r>
              <a:rPr lang="en-US" dirty="0" smtClean="0"/>
              <a:t> = </a:t>
            </a:r>
            <a:r>
              <a:rPr lang="en-US" sz="1800" dirty="0" smtClean="0"/>
              <a:t>High Throughput com 20 MHz </a:t>
            </a:r>
            <a:r>
              <a:rPr lang="en-US" sz="1800" dirty="0" err="1" smtClean="0"/>
              <a:t>na</a:t>
            </a:r>
            <a:r>
              <a:rPr lang="en-US" sz="1800" dirty="0" smtClean="0"/>
              <a:t> MCS 6 </a:t>
            </a:r>
            <a:r>
              <a:rPr lang="en-US" sz="1800" dirty="0" err="1" smtClean="0"/>
              <a:t>Tx</a:t>
            </a:r>
            <a:r>
              <a:rPr lang="en-US" sz="1800" dirty="0" smtClean="0"/>
              <a:t>/Rx = ~ 65 Mbps</a:t>
            </a:r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>						</a:t>
            </a:r>
            <a:r>
              <a:rPr lang="en-US" sz="1800" i="1" dirty="0" err="1" smtClean="0"/>
              <a:t>Taxa</a:t>
            </a:r>
            <a:r>
              <a:rPr lang="en-US" sz="1800" i="1" dirty="0" smtClean="0"/>
              <a:t> de </a:t>
            </a:r>
            <a:r>
              <a:rPr lang="en-US" sz="1800" i="1" dirty="0" err="1" smtClean="0"/>
              <a:t>Transmissão</a:t>
            </a:r>
            <a:endParaRPr lang="en-US" sz="1800" i="1" dirty="0" smtClean="0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38004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05264"/>
            <a:ext cx="41767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ARQUITETURA</a:t>
            </a:r>
            <a:r>
              <a:rPr lang="en-US" sz="4400" dirty="0" smtClean="0"/>
              <a:t> PARA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COBERTURAS</a:t>
            </a:r>
            <a:r>
              <a:rPr lang="en-US" sz="4400" dirty="0" smtClean="0"/>
              <a:t> WIRELESS PARA SERVIÇOS DE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BANDA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LARGA</a:t>
            </a:r>
          </a:p>
          <a:p>
            <a:pPr algn="ctr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Outdoor 802.11 a/b/g/n</a:t>
            </a:r>
          </a:p>
          <a:p>
            <a:pPr algn="ctr">
              <a:buNone/>
            </a:pP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ARQUITETURA PARA COBERTURAS WIRELESS PARA SERVIÇOS DE BANDA LARGA – </a:t>
            </a:r>
            <a:r>
              <a:rPr lang="en-US" sz="2000" b="1" dirty="0" smtClean="0">
                <a:solidFill>
                  <a:srgbClr val="FF0000"/>
                </a:solidFill>
              </a:rPr>
              <a:t>CSMA/CA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923928" y="2852936"/>
            <a:ext cx="1492717" cy="1469777"/>
            <a:chOff x="3707677" y="3645024"/>
            <a:chExt cx="1492717" cy="1469777"/>
          </a:xfrm>
        </p:grpSpPr>
        <p:sp>
          <p:nvSpPr>
            <p:cNvPr id="4" name="Elipse 3"/>
            <p:cNvSpPr/>
            <p:nvPr/>
          </p:nvSpPr>
          <p:spPr>
            <a:xfrm>
              <a:off x="3923928" y="3645024"/>
              <a:ext cx="936104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latin typeface="Century Gothic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707677" y="4653136"/>
              <a:ext cx="1492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 pitchFamily="34" charset="0"/>
                </a:rPr>
                <a:t>Ponto de </a:t>
              </a:r>
              <a:r>
                <a:rPr lang="en-US" sz="1200" b="1" dirty="0" err="1" smtClean="0">
                  <a:latin typeface="Century Gothic" pitchFamily="34" charset="0"/>
                </a:rPr>
                <a:t>Acesso</a:t>
              </a:r>
              <a:r>
                <a:rPr lang="en-US" sz="1200" b="1" dirty="0" smtClean="0">
                  <a:latin typeface="Century Gothic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164288" y="2996952"/>
            <a:ext cx="1306769" cy="1037729"/>
            <a:chOff x="6680972" y="2924944"/>
            <a:chExt cx="1306769" cy="1037729"/>
          </a:xfrm>
        </p:grpSpPr>
        <p:sp>
          <p:nvSpPr>
            <p:cNvPr id="5" name="Triângulo isósceles 4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cxnSp>
        <p:nvCxnSpPr>
          <p:cNvPr id="11" name="Conector de seta reta 10"/>
          <p:cNvCxnSpPr/>
          <p:nvPr/>
        </p:nvCxnSpPr>
        <p:spPr>
          <a:xfrm rot="21438145">
            <a:off x="5078906" y="3343699"/>
            <a:ext cx="2499313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/>
          <p:cNvGrpSpPr/>
          <p:nvPr/>
        </p:nvGrpSpPr>
        <p:grpSpPr>
          <a:xfrm>
            <a:off x="7236296" y="5589240"/>
            <a:ext cx="1306769" cy="1037729"/>
            <a:chOff x="6680972" y="2924944"/>
            <a:chExt cx="1306769" cy="1037729"/>
          </a:xfrm>
        </p:grpSpPr>
        <p:sp>
          <p:nvSpPr>
            <p:cNvPr id="16" name="Triângulo isósceles 15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115616" y="5661248"/>
            <a:ext cx="1306769" cy="1037729"/>
            <a:chOff x="6680972" y="2924944"/>
            <a:chExt cx="1306769" cy="1037729"/>
          </a:xfrm>
        </p:grpSpPr>
        <p:sp>
          <p:nvSpPr>
            <p:cNvPr id="19" name="Triângulo isósceles 18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899592" y="2996952"/>
            <a:ext cx="1306769" cy="1037729"/>
            <a:chOff x="6680972" y="2924944"/>
            <a:chExt cx="1306769" cy="1037729"/>
          </a:xfrm>
        </p:grpSpPr>
        <p:sp>
          <p:nvSpPr>
            <p:cNvPr id="22" name="Triângulo isósceles 21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cxnSp>
        <p:nvCxnSpPr>
          <p:cNvPr id="24" name="Conector de seta reta 23"/>
          <p:cNvCxnSpPr/>
          <p:nvPr/>
        </p:nvCxnSpPr>
        <p:spPr>
          <a:xfrm rot="10800000" flipV="1">
            <a:off x="1742949" y="3320988"/>
            <a:ext cx="2397231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10800000" flipV="1">
            <a:off x="1742949" y="3473388"/>
            <a:ext cx="2549633" cy="2187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5004050" y="3501010"/>
            <a:ext cx="2643554" cy="259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 rot="98980">
            <a:off x="4295090" y="2388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km</a:t>
            </a:r>
            <a:endParaRPr lang="pt-BR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3863492" y="2052213"/>
            <a:ext cx="168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Distância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PROJETOS INADEQUADOS </a:t>
            </a:r>
            <a:r>
              <a:rPr lang="en-US" sz="3200" b="1" dirty="0" smtClean="0">
                <a:solidFill>
                  <a:srgbClr val="FF0000"/>
                </a:solidFill>
              </a:rPr>
              <a:t>– CSMA/CA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grpSp>
        <p:nvGrpSpPr>
          <p:cNvPr id="3" name="Grupo 8"/>
          <p:cNvGrpSpPr/>
          <p:nvPr/>
        </p:nvGrpSpPr>
        <p:grpSpPr>
          <a:xfrm>
            <a:off x="3923928" y="2852936"/>
            <a:ext cx="1492717" cy="1469777"/>
            <a:chOff x="3707677" y="3645024"/>
            <a:chExt cx="1492717" cy="1469777"/>
          </a:xfrm>
        </p:grpSpPr>
        <p:sp>
          <p:nvSpPr>
            <p:cNvPr id="4" name="Elipse 3"/>
            <p:cNvSpPr/>
            <p:nvPr/>
          </p:nvSpPr>
          <p:spPr>
            <a:xfrm>
              <a:off x="3923928" y="3645024"/>
              <a:ext cx="936104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latin typeface="Century Gothic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707677" y="4653136"/>
              <a:ext cx="1492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 pitchFamily="34" charset="0"/>
                </a:rPr>
                <a:t>Ponto de </a:t>
              </a:r>
              <a:r>
                <a:rPr lang="en-US" sz="1200" b="1" dirty="0" err="1" smtClean="0">
                  <a:latin typeface="Century Gothic" pitchFamily="34" charset="0"/>
                </a:rPr>
                <a:t>Acesso</a:t>
              </a:r>
              <a:r>
                <a:rPr lang="en-US" sz="1200" b="1" dirty="0" smtClean="0">
                  <a:latin typeface="Century Gothic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652120" y="2852936"/>
            <a:ext cx="1306769" cy="1037729"/>
            <a:chOff x="6680972" y="2924944"/>
            <a:chExt cx="1306769" cy="1037729"/>
          </a:xfrm>
        </p:grpSpPr>
        <p:sp>
          <p:nvSpPr>
            <p:cNvPr id="5" name="Triângulo isósceles 4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cxnSp>
        <p:nvCxnSpPr>
          <p:cNvPr id="11" name="Conector de seta reta 10"/>
          <p:cNvCxnSpPr>
            <a:endCxn id="5" idx="2"/>
          </p:cNvCxnSpPr>
          <p:nvPr/>
        </p:nvCxnSpPr>
        <p:spPr>
          <a:xfrm>
            <a:off x="5076283" y="3320988"/>
            <a:ext cx="987145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14"/>
          <p:cNvGrpSpPr/>
          <p:nvPr/>
        </p:nvGrpSpPr>
        <p:grpSpPr>
          <a:xfrm>
            <a:off x="7236296" y="5589240"/>
            <a:ext cx="1306769" cy="1037729"/>
            <a:chOff x="6680972" y="2924944"/>
            <a:chExt cx="1306769" cy="1037729"/>
          </a:xfrm>
        </p:grpSpPr>
        <p:sp>
          <p:nvSpPr>
            <p:cNvPr id="16" name="Triângulo isósceles 15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grpSp>
        <p:nvGrpSpPr>
          <p:cNvPr id="10" name="Grupo 17"/>
          <p:cNvGrpSpPr/>
          <p:nvPr/>
        </p:nvGrpSpPr>
        <p:grpSpPr>
          <a:xfrm>
            <a:off x="1331640" y="3068960"/>
            <a:ext cx="1306769" cy="1037729"/>
            <a:chOff x="6680972" y="2924944"/>
            <a:chExt cx="1306769" cy="1037729"/>
          </a:xfrm>
        </p:grpSpPr>
        <p:sp>
          <p:nvSpPr>
            <p:cNvPr id="19" name="Triângulo isósceles 18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grpSp>
        <p:nvGrpSpPr>
          <p:cNvPr id="12" name="Grupo 20"/>
          <p:cNvGrpSpPr/>
          <p:nvPr/>
        </p:nvGrpSpPr>
        <p:grpSpPr>
          <a:xfrm>
            <a:off x="179512" y="1844824"/>
            <a:ext cx="1306769" cy="1037729"/>
            <a:chOff x="6680972" y="2924944"/>
            <a:chExt cx="1306769" cy="1037729"/>
          </a:xfrm>
        </p:grpSpPr>
        <p:sp>
          <p:nvSpPr>
            <p:cNvPr id="22" name="Triângulo isósceles 21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cxnSp>
        <p:nvCxnSpPr>
          <p:cNvPr id="24" name="Conector de seta reta 23"/>
          <p:cNvCxnSpPr>
            <a:endCxn id="22" idx="4"/>
          </p:cNvCxnSpPr>
          <p:nvPr/>
        </p:nvCxnSpPr>
        <p:spPr>
          <a:xfrm rot="10800000">
            <a:off x="1022869" y="2348880"/>
            <a:ext cx="3117315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endCxn id="19" idx="4"/>
          </p:cNvCxnSpPr>
          <p:nvPr/>
        </p:nvCxnSpPr>
        <p:spPr>
          <a:xfrm rot="10800000" flipV="1">
            <a:off x="2174997" y="3473388"/>
            <a:ext cx="2117587" cy="99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5004050" y="3501010"/>
            <a:ext cx="2643554" cy="259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242318" y="238841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????</a:t>
            </a:r>
            <a:endParaRPr lang="pt-BR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3791484" y="2052213"/>
            <a:ext cx="168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Distância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endParaRPr lang="pt-BR" dirty="0"/>
          </a:p>
        </p:txBody>
      </p:sp>
      <p:cxnSp>
        <p:nvCxnSpPr>
          <p:cNvPr id="39" name="Conector de seta reta 38"/>
          <p:cNvCxnSpPr/>
          <p:nvPr/>
        </p:nvCxnSpPr>
        <p:spPr>
          <a:xfrm>
            <a:off x="3923928" y="2060848"/>
            <a:ext cx="13681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ítulo 1"/>
          <p:cNvSpPr txBox="1">
            <a:spLocks/>
          </p:cNvSpPr>
          <p:nvPr/>
        </p:nvSpPr>
        <p:spPr>
          <a:xfrm>
            <a:off x="323528" y="4797152"/>
            <a:ext cx="518457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Colisões</a:t>
            </a: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Degradação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do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Sinal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SNR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220072" y="29249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km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 rot="2707804">
            <a:off x="6170310" y="458008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 km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 rot="1093191">
            <a:off x="2633229" y="256385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 km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43808" y="314096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km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0081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OTIMIZAÇÃO MULTIPONTO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COM</a:t>
            </a:r>
            <a:r>
              <a:rPr lang="en-US" sz="4000" b="1" dirty="0" smtClean="0">
                <a:solidFill>
                  <a:srgbClr val="FF0000"/>
                </a:solidFill>
              </a:rPr>
              <a:t> CSMA/CA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IEEE 802.11 a/b/g/n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600" b="1" dirty="0" smtClean="0"/>
              <a:t>CAMADA PHY (CSMA/CA) RTS/CTS</a:t>
            </a:r>
            <a:endParaRPr lang="pt-BR" sz="3600" b="1" dirty="0"/>
          </a:p>
        </p:txBody>
      </p:sp>
      <p:pic>
        <p:nvPicPr>
          <p:cNvPr id="512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844824"/>
            <a:ext cx="2974479" cy="3672408"/>
          </a:xfrm>
          <a:noFill/>
        </p:spPr>
      </p:pic>
      <p:cxnSp>
        <p:nvCxnSpPr>
          <p:cNvPr id="51205" name="Conector de seta reta 6"/>
          <p:cNvCxnSpPr>
            <a:cxnSpLocks noChangeShapeType="1"/>
          </p:cNvCxnSpPr>
          <p:nvPr/>
        </p:nvCxnSpPr>
        <p:spPr bwMode="auto">
          <a:xfrm>
            <a:off x="251520" y="3789040"/>
            <a:ext cx="504056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ítulo 1"/>
          <p:cNvSpPr txBox="1">
            <a:spLocks/>
          </p:cNvSpPr>
          <p:nvPr/>
        </p:nvSpPr>
        <p:spPr>
          <a:xfrm>
            <a:off x="3635896" y="3212976"/>
            <a:ext cx="5508104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Resultados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12%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aumento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do </a:t>
            </a:r>
            <a:r>
              <a:rPr kumimoji="0" lang="en-US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desempenho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da </a:t>
            </a:r>
            <a:r>
              <a:rPr kumimoji="0" lang="en-US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Rede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  <a:r>
              <a:rPr kumimoji="0" lang="en-US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Acesso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 smtClean="0"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Observação</a:t>
            </a:r>
            <a:r>
              <a:rPr lang="en-US" sz="1400" b="1" dirty="0" smtClean="0"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A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função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RTS/CTS é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uma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função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de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camada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2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que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pertence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ao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padrão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IEEE 802.11 a/b/g, logo,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qualquer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equipamento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wifi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terá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esta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+mj-ea"/>
                <a:cs typeface="+mj-cs"/>
              </a:rPr>
              <a:t>função</a:t>
            </a:r>
            <a:r>
              <a:rPr lang="en-US" sz="1400" dirty="0" smtClean="0">
                <a:latin typeface="Century Gothic" pitchFamily="34" charset="0"/>
                <a:ea typeface="+mj-ea"/>
                <a:cs typeface="+mj-cs"/>
              </a:rPr>
              <a:t>.</a:t>
            </a: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Hexágono 55"/>
          <p:cNvSpPr/>
          <p:nvPr/>
        </p:nvSpPr>
        <p:spPr>
          <a:xfrm>
            <a:off x="467544" y="2348880"/>
            <a:ext cx="999728" cy="800472"/>
          </a:xfrm>
          <a:prstGeom prst="hexagon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CAMADA PHY (CSMA/CA</a:t>
            </a:r>
            <a:r>
              <a:rPr lang="pt-BR" sz="2800" b="1" dirty="0" smtClean="0"/>
              <a:t>)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79512" y="3212976"/>
            <a:ext cx="168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Raio</a:t>
            </a:r>
            <a:endParaRPr lang="en-US" i="1" dirty="0" smtClean="0"/>
          </a:p>
          <a:p>
            <a:pPr algn="ctr"/>
            <a:r>
              <a:rPr lang="en-US" i="1" dirty="0" err="1" smtClean="0"/>
              <a:t>Distância</a:t>
            </a:r>
            <a:r>
              <a:rPr lang="en-US" i="1" dirty="0" smtClean="0"/>
              <a:t> </a:t>
            </a:r>
            <a:r>
              <a:rPr lang="en-US" i="1" dirty="0" err="1" smtClean="0"/>
              <a:t>Média</a:t>
            </a:r>
            <a:endParaRPr lang="en-US" i="1" dirty="0" smtClean="0"/>
          </a:p>
          <a:p>
            <a:pPr algn="ctr"/>
            <a:r>
              <a:rPr lang="en-US" i="1" dirty="0" smtClean="0"/>
              <a:t>1km</a:t>
            </a:r>
          </a:p>
          <a:p>
            <a:pPr algn="ctr"/>
            <a:endParaRPr lang="pt-BR" dirty="0"/>
          </a:p>
        </p:txBody>
      </p:sp>
      <p:pic>
        <p:nvPicPr>
          <p:cNvPr id="2050" name="Picture 2" descr="http://www.gpsfleetsolutions.com/images/cell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3"/>
            <a:ext cx="1080120" cy="1449825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73325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16832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490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7301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80526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789040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996952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36510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29000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77281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73325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869160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869160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2494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Hexágono 27"/>
          <p:cNvSpPr/>
          <p:nvPr/>
        </p:nvSpPr>
        <p:spPr>
          <a:xfrm>
            <a:off x="2123728" y="1700808"/>
            <a:ext cx="6552728" cy="4968552"/>
          </a:xfrm>
          <a:prstGeom prst="hexagon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de seta reta 38"/>
          <p:cNvCxnSpPr>
            <a:endCxn id="56" idx="0"/>
          </p:cNvCxnSpPr>
          <p:nvPr/>
        </p:nvCxnSpPr>
        <p:spPr>
          <a:xfrm>
            <a:off x="899592" y="2708920"/>
            <a:ext cx="567680" cy="4019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9600" b="1" dirty="0" smtClean="0"/>
              <a:t>TDMA</a:t>
            </a:r>
          </a:p>
          <a:p>
            <a:pPr algn="ctr">
              <a:buFontTx/>
              <a:buNone/>
            </a:pPr>
            <a:r>
              <a:rPr lang="pt-BR" sz="2800" b="1" dirty="0" smtClean="0"/>
              <a:t>Time </a:t>
            </a:r>
            <a:r>
              <a:rPr lang="pt-BR" sz="2800" b="1" dirty="0" err="1" smtClean="0"/>
              <a:t>Division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Multiple</a:t>
            </a:r>
            <a:r>
              <a:rPr lang="pt-BR" sz="2800" b="1" dirty="0" smtClean="0"/>
              <a:t> Access</a:t>
            </a:r>
            <a:r>
              <a:rPr lang="pt-BR" sz="2800" dirty="0" smtClean="0"/>
              <a:t> </a:t>
            </a:r>
          </a:p>
          <a:p>
            <a:pPr algn="ctr">
              <a:buFontTx/>
              <a:buNone/>
            </a:pPr>
            <a:endParaRPr lang="pt-BR" sz="2800" b="1" dirty="0" smtClean="0"/>
          </a:p>
          <a:p>
            <a:pPr algn="ctr">
              <a:buFontTx/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Acesso Múltiplo por Divisão de Tempo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99592" y="1916832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Redes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Wireless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 pitchFamily="34" charset="0"/>
              </a:rPr>
              <a:t>sem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Interferências</a:t>
            </a:r>
            <a:endParaRPr lang="pt-BR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TDMA</a:t>
            </a:r>
            <a:endParaRPr lang="pt-BR" sz="4000" b="1" dirty="0"/>
          </a:p>
        </p:txBody>
      </p:sp>
      <p:pic>
        <p:nvPicPr>
          <p:cNvPr id="71684" name="Picture 2" descr="Arquivo: TDMA-frame-structur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060848"/>
            <a:ext cx="6257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724128" y="1628800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652120" y="2996952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796136" y="4437112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008112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TDMA</a:t>
            </a:r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065315"/>
          </a:xfrm>
        </p:spPr>
        <p:txBody>
          <a:bodyPr/>
          <a:lstStyle/>
          <a:p>
            <a:pPr algn="ctr">
              <a:buNone/>
            </a:pPr>
            <a:r>
              <a:rPr lang="en-US" sz="3200" dirty="0" err="1" smtClean="0"/>
              <a:t>Tecnologia</a:t>
            </a:r>
            <a:r>
              <a:rPr lang="en-US" sz="3200" dirty="0" smtClean="0"/>
              <a:t> </a:t>
            </a:r>
            <a:r>
              <a:rPr lang="en-US" sz="3200" dirty="0" err="1" smtClean="0"/>
              <a:t>criada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acesso</a:t>
            </a:r>
            <a:r>
              <a:rPr lang="en-US" sz="3200" dirty="0" smtClean="0"/>
              <a:t> </a:t>
            </a:r>
            <a:r>
              <a:rPr lang="en-US" sz="3200" dirty="0" err="1" smtClean="0"/>
              <a:t>multiplo</a:t>
            </a:r>
            <a:r>
              <a:rPr lang="en-US" sz="3200" dirty="0" smtClean="0"/>
              <a:t>.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4000" dirty="0" err="1" smtClean="0"/>
              <a:t>Uso</a:t>
            </a:r>
            <a:r>
              <a:rPr lang="en-US" sz="4000" dirty="0" smtClean="0"/>
              <a:t> </a:t>
            </a:r>
            <a:r>
              <a:rPr lang="en-US" sz="4000" dirty="0" err="1" smtClean="0"/>
              <a:t>Recomendado</a:t>
            </a:r>
            <a:r>
              <a:rPr lang="en-US" sz="4000" dirty="0" smtClean="0"/>
              <a:t>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ACESSO MULTIPONTO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MIKROTIK NV2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200" dirty="0" smtClean="0"/>
              <a:t>PROTOCOLO NSTREME VERSÃO 2</a:t>
            </a:r>
          </a:p>
          <a:p>
            <a:pPr algn="ctr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TECNOLOGIA TDMA</a:t>
            </a:r>
          </a:p>
          <a:p>
            <a:pPr algn="ctr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r>
              <a:rPr lang="pt-BR" sz="3600" dirty="0" smtClean="0"/>
              <a:t>O aumento da velocidade</a:t>
            </a:r>
          </a:p>
          <a:p>
            <a:pPr>
              <a:buFontTx/>
              <a:buAutoNum type="arabicPeriod"/>
            </a:pPr>
            <a:r>
              <a:rPr lang="pt-BR" sz="3600" dirty="0" smtClean="0"/>
              <a:t>Mais conexões de cliente em ambientes </a:t>
            </a:r>
            <a:r>
              <a:rPr lang="pt-BR" sz="3600" dirty="0" smtClean="0"/>
              <a:t>PMTP</a:t>
            </a:r>
            <a:endParaRPr lang="pt-BR" sz="3600" dirty="0" smtClean="0"/>
          </a:p>
          <a:p>
            <a:pPr>
              <a:buFontTx/>
              <a:buAutoNum type="arabicPeriod"/>
            </a:pPr>
            <a:r>
              <a:rPr lang="pt-BR" sz="3600" dirty="0" smtClean="0"/>
              <a:t>Baixa latência</a:t>
            </a:r>
          </a:p>
          <a:p>
            <a:pPr>
              <a:buFontTx/>
              <a:buAutoNum type="arabicPeriod"/>
            </a:pPr>
            <a:r>
              <a:rPr lang="pt-BR" sz="3600" dirty="0" smtClean="0"/>
              <a:t>Sem limitações à distância</a:t>
            </a:r>
          </a:p>
          <a:p>
            <a:pPr>
              <a:buFontTx/>
              <a:buAutoNum type="arabicPeriod"/>
            </a:pPr>
            <a:r>
              <a:rPr lang="pt-BR" sz="3600" dirty="0" smtClean="0"/>
              <a:t>Nenhuma penalidade para longas distâncias</a:t>
            </a:r>
          </a:p>
          <a:p>
            <a:pPr>
              <a:buFontTx/>
              <a:buAutoNum type="arabicPeriod"/>
            </a:pPr>
            <a:r>
              <a:rPr lang="pt-BR" sz="3600" dirty="0" smtClean="0"/>
              <a:t>Limite de protocolo NV2 é 511 clientes.</a:t>
            </a:r>
          </a:p>
          <a:p>
            <a:pPr algn="ctr">
              <a:buNone/>
            </a:pP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TDMA Period Size</a:t>
            </a:r>
            <a:endParaRPr lang="pt-BR" sz="4000" b="1" dirty="0"/>
          </a:p>
        </p:txBody>
      </p:sp>
      <p:sp>
        <p:nvSpPr>
          <p:cNvPr id="7987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060848"/>
            <a:ext cx="8507288" cy="4065315"/>
          </a:xfrm>
        </p:spPr>
        <p:txBody>
          <a:bodyPr/>
          <a:lstStyle/>
          <a:p>
            <a:pPr algn="ctr">
              <a:buFontTx/>
              <a:buNone/>
            </a:pPr>
            <a:r>
              <a:rPr lang="pt-PT" sz="2800" dirty="0" smtClean="0"/>
              <a:t>Especifica o tamanho em ms dos períodos de tempo que o NV2 AP irá controlar e permitir o acesso ao Meio.</a:t>
            </a:r>
            <a:endParaRPr lang="pt-PT" sz="1400" dirty="0" smtClean="0"/>
          </a:p>
          <a:p>
            <a:pPr>
              <a:buFontTx/>
              <a:buNone/>
            </a:pPr>
            <a:endParaRPr lang="pt-PT" sz="1400" dirty="0" smtClean="0"/>
          </a:p>
          <a:p>
            <a:pPr>
              <a:buFontTx/>
              <a:buNone/>
            </a:pPr>
            <a:r>
              <a:rPr lang="pt-PT" sz="1400" dirty="0" smtClean="0"/>
              <a:t>Tempo menor pode reduzir a latência, mais </a:t>
            </a:r>
            <a:r>
              <a:rPr lang="pt-PT" sz="1400" dirty="0" smtClean="0"/>
              <a:t>poderá causar </a:t>
            </a:r>
            <a:r>
              <a:rPr lang="pt-PT" sz="1400" dirty="0" smtClean="0"/>
              <a:t>sobrecarga no Protocolo.</a:t>
            </a:r>
          </a:p>
          <a:p>
            <a:pPr>
              <a:buFontTx/>
              <a:buNone/>
            </a:pPr>
            <a:r>
              <a:rPr lang="pt-PT" sz="1400" dirty="0" smtClean="0"/>
              <a:t>Tempo maior, pode aumentar a transmissão, mais poderá aumentar também a latência.</a:t>
            </a:r>
          </a:p>
          <a:p>
            <a:pPr algn="ctr">
              <a:buFontTx/>
              <a:buNone/>
            </a:pPr>
            <a:endParaRPr lang="pt-PT" sz="2000" dirty="0" smtClean="0"/>
          </a:p>
          <a:p>
            <a:pPr algn="ctr">
              <a:buFontTx/>
              <a:buNone/>
            </a:pPr>
            <a:r>
              <a:rPr lang="pt-PT" sz="2000" dirty="0" smtClean="0"/>
              <a:t/>
            </a:r>
            <a:br>
              <a:rPr lang="pt-PT" sz="2000" dirty="0" smtClean="0"/>
            </a:br>
            <a:endParaRPr lang="pt-BR" sz="2000" dirty="0" smtClean="0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33182"/>
            <a:ext cx="3327771" cy="226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00811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SOLUÇÕES MIKROTIK TDMA</a:t>
            </a:r>
            <a:endParaRPr lang="pt-B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DISTÂNCIAS MULTIPLAS - OK</a:t>
            </a:r>
            <a:endParaRPr lang="pt-BR" sz="3200" b="1" dirty="0">
              <a:solidFill>
                <a:srgbClr val="FF0000"/>
              </a:solidFill>
            </a:endParaRPr>
          </a:p>
        </p:txBody>
      </p:sp>
      <p:grpSp>
        <p:nvGrpSpPr>
          <p:cNvPr id="3" name="Grupo 8"/>
          <p:cNvGrpSpPr/>
          <p:nvPr/>
        </p:nvGrpSpPr>
        <p:grpSpPr>
          <a:xfrm>
            <a:off x="3923928" y="2852936"/>
            <a:ext cx="1492717" cy="1469777"/>
            <a:chOff x="3707677" y="3645024"/>
            <a:chExt cx="1492717" cy="1469777"/>
          </a:xfrm>
        </p:grpSpPr>
        <p:sp>
          <p:nvSpPr>
            <p:cNvPr id="4" name="Elipse 3"/>
            <p:cNvSpPr/>
            <p:nvPr/>
          </p:nvSpPr>
          <p:spPr>
            <a:xfrm>
              <a:off x="3923928" y="3645024"/>
              <a:ext cx="936104" cy="93610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latin typeface="Century Gothic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707677" y="4653136"/>
              <a:ext cx="1492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 pitchFamily="34" charset="0"/>
                </a:rPr>
                <a:t>Ponto de </a:t>
              </a:r>
              <a:r>
                <a:rPr lang="en-US" sz="1200" b="1" dirty="0" err="1" smtClean="0">
                  <a:latin typeface="Century Gothic" pitchFamily="34" charset="0"/>
                </a:rPr>
                <a:t>Acesso</a:t>
              </a:r>
              <a:r>
                <a:rPr lang="en-US" sz="1200" b="1" dirty="0" smtClean="0">
                  <a:latin typeface="Century Gothic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652120" y="2852936"/>
            <a:ext cx="1306769" cy="1037729"/>
            <a:chOff x="6680972" y="2924944"/>
            <a:chExt cx="1306769" cy="1037729"/>
          </a:xfrm>
        </p:grpSpPr>
        <p:sp>
          <p:nvSpPr>
            <p:cNvPr id="5" name="Triângulo isósceles 4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cxnSp>
        <p:nvCxnSpPr>
          <p:cNvPr id="11" name="Conector de seta reta 10"/>
          <p:cNvCxnSpPr>
            <a:endCxn id="5" idx="2"/>
          </p:cNvCxnSpPr>
          <p:nvPr/>
        </p:nvCxnSpPr>
        <p:spPr>
          <a:xfrm>
            <a:off x="5076283" y="3320988"/>
            <a:ext cx="987145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14"/>
          <p:cNvGrpSpPr/>
          <p:nvPr/>
        </p:nvGrpSpPr>
        <p:grpSpPr>
          <a:xfrm>
            <a:off x="7236296" y="5589240"/>
            <a:ext cx="1306769" cy="1037729"/>
            <a:chOff x="6680972" y="2924944"/>
            <a:chExt cx="1306769" cy="1037729"/>
          </a:xfrm>
        </p:grpSpPr>
        <p:sp>
          <p:nvSpPr>
            <p:cNvPr id="16" name="Triângulo isósceles 15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grpSp>
        <p:nvGrpSpPr>
          <p:cNvPr id="10" name="Grupo 17"/>
          <p:cNvGrpSpPr/>
          <p:nvPr/>
        </p:nvGrpSpPr>
        <p:grpSpPr>
          <a:xfrm>
            <a:off x="1331640" y="3068960"/>
            <a:ext cx="1306769" cy="1037729"/>
            <a:chOff x="6680972" y="2924944"/>
            <a:chExt cx="1306769" cy="1037729"/>
          </a:xfrm>
        </p:grpSpPr>
        <p:sp>
          <p:nvSpPr>
            <p:cNvPr id="19" name="Triângulo isósceles 18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grpSp>
        <p:nvGrpSpPr>
          <p:cNvPr id="12" name="Grupo 20"/>
          <p:cNvGrpSpPr/>
          <p:nvPr/>
        </p:nvGrpSpPr>
        <p:grpSpPr>
          <a:xfrm>
            <a:off x="179512" y="1844824"/>
            <a:ext cx="1306769" cy="1037729"/>
            <a:chOff x="6680972" y="2924944"/>
            <a:chExt cx="1306769" cy="1037729"/>
          </a:xfrm>
        </p:grpSpPr>
        <p:sp>
          <p:nvSpPr>
            <p:cNvPr id="22" name="Triângulo isósceles 21"/>
            <p:cNvSpPr/>
            <p:nvPr/>
          </p:nvSpPr>
          <p:spPr>
            <a:xfrm>
              <a:off x="7092280" y="2924944"/>
              <a:ext cx="432048" cy="50405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latin typeface="Century Gothic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680972" y="3501008"/>
              <a:ext cx="1306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entury Gothic" pitchFamily="34" charset="0"/>
                </a:rPr>
                <a:t>Assinante</a:t>
              </a:r>
              <a:endParaRPr lang="en-US" sz="1200" b="1" dirty="0" smtClean="0">
                <a:latin typeface="Century Gothic" pitchFamily="34" charset="0"/>
              </a:endParaRPr>
            </a:p>
            <a:p>
              <a:pPr algn="ctr"/>
              <a:r>
                <a:rPr lang="en-US" sz="1200" dirty="0" smtClean="0">
                  <a:latin typeface="Century Gothic" pitchFamily="34" charset="0"/>
                </a:rPr>
                <a:t>802.11 a/b/g/n</a:t>
              </a:r>
              <a:endParaRPr lang="pt-BR" sz="1200" dirty="0">
                <a:latin typeface="Century Gothic" pitchFamily="34" charset="0"/>
              </a:endParaRPr>
            </a:p>
          </p:txBody>
        </p:sp>
      </p:grpSp>
      <p:cxnSp>
        <p:nvCxnSpPr>
          <p:cNvPr id="24" name="Conector de seta reta 23"/>
          <p:cNvCxnSpPr>
            <a:endCxn id="22" idx="4"/>
          </p:cNvCxnSpPr>
          <p:nvPr/>
        </p:nvCxnSpPr>
        <p:spPr>
          <a:xfrm rot="10800000">
            <a:off x="1022869" y="2348880"/>
            <a:ext cx="3117315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endCxn id="19" idx="4"/>
          </p:cNvCxnSpPr>
          <p:nvPr/>
        </p:nvCxnSpPr>
        <p:spPr>
          <a:xfrm rot="10800000" flipV="1">
            <a:off x="2174997" y="3473388"/>
            <a:ext cx="2117587" cy="99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5004050" y="3501010"/>
            <a:ext cx="2643554" cy="259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5220072" y="29249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km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 rot="2707804">
            <a:off x="6170310" y="458008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 km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 rot="1093191">
            <a:off x="2633229" y="256385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 km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43808" y="314096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km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Hexágono 55"/>
          <p:cNvSpPr/>
          <p:nvPr/>
        </p:nvSpPr>
        <p:spPr>
          <a:xfrm>
            <a:off x="467544" y="2348880"/>
            <a:ext cx="999728" cy="800472"/>
          </a:xfrm>
          <a:prstGeom prst="hexagon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Recomendações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Planta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Cobertura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79512" y="3212976"/>
            <a:ext cx="168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Raio</a:t>
            </a:r>
            <a:endParaRPr lang="en-US" i="1" dirty="0" smtClean="0"/>
          </a:p>
          <a:p>
            <a:pPr algn="ctr"/>
            <a:r>
              <a:rPr lang="en-US" i="1" dirty="0" err="1" smtClean="0"/>
              <a:t>Distância</a:t>
            </a:r>
            <a:r>
              <a:rPr lang="en-US" i="1" dirty="0" smtClean="0"/>
              <a:t> </a:t>
            </a:r>
            <a:r>
              <a:rPr lang="en-US" i="1" dirty="0" err="1" smtClean="0"/>
              <a:t>Média</a:t>
            </a:r>
            <a:endParaRPr lang="en-US" i="1" dirty="0" smtClean="0"/>
          </a:p>
          <a:p>
            <a:pPr algn="ctr"/>
            <a:r>
              <a:rPr lang="en-US" i="1" dirty="0" smtClean="0"/>
              <a:t>2 km</a:t>
            </a:r>
          </a:p>
          <a:p>
            <a:pPr algn="ctr"/>
            <a:endParaRPr lang="pt-BR" dirty="0"/>
          </a:p>
        </p:txBody>
      </p:sp>
      <p:pic>
        <p:nvPicPr>
          <p:cNvPr id="2050" name="Picture 2" descr="http://www.gpsfleetsolutions.com/images/cell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3"/>
            <a:ext cx="1080120" cy="1449825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73325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16832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490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7301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80526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789040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996952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36510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29000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77281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733256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869160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869160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24944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792088" cy="72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ector de seta reta 38"/>
          <p:cNvCxnSpPr>
            <a:endCxn id="56" idx="0"/>
          </p:cNvCxnSpPr>
          <p:nvPr/>
        </p:nvCxnSpPr>
        <p:spPr>
          <a:xfrm>
            <a:off x="899592" y="2708920"/>
            <a:ext cx="567680" cy="4019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xágono 27"/>
          <p:cNvSpPr/>
          <p:nvPr/>
        </p:nvSpPr>
        <p:spPr>
          <a:xfrm>
            <a:off x="2123728" y="1700808"/>
            <a:ext cx="6552728" cy="4968552"/>
          </a:xfrm>
          <a:prstGeom prst="hexagon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Recomendações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Planta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Cobertura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err="1" smtClean="0">
                <a:solidFill>
                  <a:srgbClr val="FF0000"/>
                </a:solidFill>
              </a:rPr>
              <a:t>Rádio</a:t>
            </a:r>
            <a:r>
              <a:rPr lang="en-US" sz="2000" b="1" dirty="0" smtClean="0">
                <a:solidFill>
                  <a:srgbClr val="FF0000"/>
                </a:solidFill>
              </a:rPr>
              <a:t> de </a:t>
            </a:r>
            <a:r>
              <a:rPr lang="en-US" sz="2000" b="1" dirty="0" err="1" smtClean="0">
                <a:solidFill>
                  <a:srgbClr val="FF0000"/>
                </a:solidFill>
              </a:rPr>
              <a:t>Cobertura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Celular</a:t>
            </a:r>
            <a:r>
              <a:rPr lang="en-US" sz="2000" b="1" dirty="0" smtClean="0">
                <a:solidFill>
                  <a:srgbClr val="FF0000"/>
                </a:solidFill>
              </a:rPr>
              <a:t> &lt; 1 km – Banda ISM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8373670" cy="455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7" name="Grupo 476"/>
          <p:cNvGrpSpPr/>
          <p:nvPr/>
        </p:nvGrpSpPr>
        <p:grpSpPr>
          <a:xfrm>
            <a:off x="6732240" y="4653136"/>
            <a:ext cx="2088232" cy="1872208"/>
            <a:chOff x="6732240" y="4653136"/>
            <a:chExt cx="2088232" cy="1872208"/>
          </a:xfrm>
        </p:grpSpPr>
        <p:pic>
          <p:nvPicPr>
            <p:cNvPr id="469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470" name="Hexágono 469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8" name="Grupo 477"/>
          <p:cNvGrpSpPr/>
          <p:nvPr/>
        </p:nvGrpSpPr>
        <p:grpSpPr>
          <a:xfrm>
            <a:off x="6732240" y="2780928"/>
            <a:ext cx="2088232" cy="1872208"/>
            <a:chOff x="6732240" y="4653136"/>
            <a:chExt cx="2088232" cy="1872208"/>
          </a:xfrm>
        </p:grpSpPr>
        <p:pic>
          <p:nvPicPr>
            <p:cNvPr id="479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480" name="Hexágono 479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1" name="Grupo 480"/>
          <p:cNvGrpSpPr/>
          <p:nvPr/>
        </p:nvGrpSpPr>
        <p:grpSpPr>
          <a:xfrm>
            <a:off x="3491880" y="4653136"/>
            <a:ext cx="2088232" cy="1872208"/>
            <a:chOff x="6732240" y="4653136"/>
            <a:chExt cx="2088232" cy="1872208"/>
          </a:xfrm>
        </p:grpSpPr>
        <p:pic>
          <p:nvPicPr>
            <p:cNvPr id="482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483" name="Hexágono 482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4" name="Grupo 483"/>
          <p:cNvGrpSpPr/>
          <p:nvPr/>
        </p:nvGrpSpPr>
        <p:grpSpPr>
          <a:xfrm>
            <a:off x="5076056" y="3717032"/>
            <a:ext cx="2088232" cy="1872208"/>
            <a:chOff x="6732240" y="4653136"/>
            <a:chExt cx="2088232" cy="1872208"/>
          </a:xfrm>
        </p:grpSpPr>
        <p:pic>
          <p:nvPicPr>
            <p:cNvPr id="485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486" name="Hexágono 485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7" name="Grupo 486"/>
          <p:cNvGrpSpPr/>
          <p:nvPr/>
        </p:nvGrpSpPr>
        <p:grpSpPr>
          <a:xfrm>
            <a:off x="1835696" y="3717032"/>
            <a:ext cx="2088232" cy="1872208"/>
            <a:chOff x="6732240" y="4653136"/>
            <a:chExt cx="2088232" cy="1872208"/>
          </a:xfrm>
        </p:grpSpPr>
        <p:pic>
          <p:nvPicPr>
            <p:cNvPr id="488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489" name="Hexágono 488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0" name="Grupo 489"/>
          <p:cNvGrpSpPr/>
          <p:nvPr/>
        </p:nvGrpSpPr>
        <p:grpSpPr>
          <a:xfrm>
            <a:off x="3491880" y="2780928"/>
            <a:ext cx="2088232" cy="1872208"/>
            <a:chOff x="6732240" y="4653136"/>
            <a:chExt cx="2088232" cy="1872208"/>
          </a:xfrm>
        </p:grpSpPr>
        <p:pic>
          <p:nvPicPr>
            <p:cNvPr id="491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492" name="Hexágono 491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3" name="Grupo 492"/>
          <p:cNvGrpSpPr/>
          <p:nvPr/>
        </p:nvGrpSpPr>
        <p:grpSpPr>
          <a:xfrm>
            <a:off x="5148064" y="1844824"/>
            <a:ext cx="2088232" cy="1872208"/>
            <a:chOff x="6732240" y="4653136"/>
            <a:chExt cx="2088232" cy="1872208"/>
          </a:xfrm>
        </p:grpSpPr>
        <p:pic>
          <p:nvPicPr>
            <p:cNvPr id="494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495" name="Hexágono 494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6" name="Grupo 495"/>
          <p:cNvGrpSpPr/>
          <p:nvPr/>
        </p:nvGrpSpPr>
        <p:grpSpPr>
          <a:xfrm>
            <a:off x="1835696" y="1844824"/>
            <a:ext cx="2088232" cy="1872208"/>
            <a:chOff x="6732240" y="4653136"/>
            <a:chExt cx="2088232" cy="1872208"/>
          </a:xfrm>
        </p:grpSpPr>
        <p:pic>
          <p:nvPicPr>
            <p:cNvPr id="497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498" name="Hexágono 497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9" name="Grupo 498"/>
          <p:cNvGrpSpPr/>
          <p:nvPr/>
        </p:nvGrpSpPr>
        <p:grpSpPr>
          <a:xfrm>
            <a:off x="179512" y="2780928"/>
            <a:ext cx="2088232" cy="1872208"/>
            <a:chOff x="6732240" y="4653136"/>
            <a:chExt cx="2088232" cy="1872208"/>
          </a:xfrm>
        </p:grpSpPr>
        <p:pic>
          <p:nvPicPr>
            <p:cNvPr id="500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501" name="Hexágono 500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02" name="Grupo 501"/>
          <p:cNvGrpSpPr/>
          <p:nvPr/>
        </p:nvGrpSpPr>
        <p:grpSpPr>
          <a:xfrm>
            <a:off x="179512" y="4653136"/>
            <a:ext cx="2088232" cy="1872208"/>
            <a:chOff x="6732240" y="4653136"/>
            <a:chExt cx="2088232" cy="1872208"/>
          </a:xfrm>
        </p:grpSpPr>
        <p:pic>
          <p:nvPicPr>
            <p:cNvPr id="503" name="Picture 2" descr="http://www.gpsfleetsolutions.com/images/celltow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5013176"/>
              <a:ext cx="576064" cy="773240"/>
            </a:xfrm>
            <a:prstGeom prst="rect">
              <a:avLst/>
            </a:prstGeom>
            <a:noFill/>
          </p:spPr>
        </p:pic>
        <p:sp>
          <p:nvSpPr>
            <p:cNvPr id="504" name="Hexágono 503"/>
            <p:cNvSpPr/>
            <p:nvPr/>
          </p:nvSpPr>
          <p:spPr>
            <a:xfrm>
              <a:off x="6732240" y="4653136"/>
              <a:ext cx="2088232" cy="1872208"/>
            </a:xfrm>
            <a:prstGeom prst="hexagon">
              <a:avLst/>
            </a:prstGeom>
            <a:solidFill>
              <a:srgbClr val="00FF0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CPE MICROWAVE - </a:t>
            </a:r>
            <a:r>
              <a:rPr lang="en-US" sz="3600" b="1" dirty="0" smtClean="0">
                <a:solidFill>
                  <a:srgbClr val="FF0000"/>
                </a:solidFill>
              </a:rPr>
              <a:t>Mikrotik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2122090"/>
            <a:ext cx="4104456" cy="473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6779096" cy="4065315"/>
          </a:xfrm>
        </p:spPr>
        <p:txBody>
          <a:bodyPr>
            <a:normAutofit/>
          </a:bodyPr>
          <a:lstStyle/>
          <a:p>
            <a:r>
              <a:rPr lang="en-US" sz="1400" i="1" dirty="0" smtClean="0"/>
              <a:t>Mikrotik </a:t>
            </a:r>
            <a:r>
              <a:rPr lang="en-US" sz="1400" i="1" dirty="0" err="1" smtClean="0"/>
              <a:t>Integrado</a:t>
            </a:r>
            <a:r>
              <a:rPr lang="en-US" sz="1400" i="1" dirty="0" smtClean="0"/>
              <a:t> – </a:t>
            </a:r>
            <a:r>
              <a:rPr lang="en-US" sz="1400" i="1" dirty="0" err="1" smtClean="0"/>
              <a:t>Routerboar</a:t>
            </a:r>
            <a:r>
              <a:rPr lang="en-US" sz="1400" i="1" dirty="0" smtClean="0"/>
              <a:t> RB 711</a:t>
            </a:r>
          </a:p>
          <a:p>
            <a:r>
              <a:rPr lang="en-US" sz="1400" i="1" dirty="0" err="1" smtClean="0"/>
              <a:t>Suporte</a:t>
            </a:r>
            <a:r>
              <a:rPr lang="en-US" sz="1400" i="1" dirty="0" smtClean="0"/>
              <a:t> as </a:t>
            </a:r>
            <a:r>
              <a:rPr lang="en-US" sz="1400" i="1" dirty="0" err="1" smtClean="0"/>
              <a:t>Frequências</a:t>
            </a:r>
            <a:r>
              <a:rPr lang="en-US" sz="1400" i="1" dirty="0" smtClean="0"/>
              <a:t> da Nova </a:t>
            </a:r>
            <a:r>
              <a:rPr lang="en-US" sz="1400" i="1" dirty="0" err="1" smtClean="0"/>
              <a:t>Resolução</a:t>
            </a:r>
            <a:r>
              <a:rPr lang="en-US" sz="1400" i="1" dirty="0" smtClean="0"/>
              <a:t> da </a:t>
            </a:r>
            <a:r>
              <a:rPr lang="en-US" sz="1400" i="1" dirty="0" err="1" smtClean="0"/>
              <a:t>Anatel</a:t>
            </a:r>
            <a:r>
              <a:rPr lang="en-US" sz="1400" i="1" dirty="0" smtClean="0"/>
              <a:t> - SCM</a:t>
            </a:r>
          </a:p>
          <a:p>
            <a:r>
              <a:rPr lang="en-US" sz="1400" i="1" dirty="0" err="1" smtClean="0"/>
              <a:t>Antena</a:t>
            </a:r>
            <a:r>
              <a:rPr lang="en-US" sz="1400" i="1" dirty="0" smtClean="0"/>
              <a:t> </a:t>
            </a:r>
            <a:r>
              <a:rPr lang="en-US" sz="1400" i="1" dirty="0" smtClean="0"/>
              <a:t>MIMO</a:t>
            </a:r>
          </a:p>
          <a:p>
            <a:r>
              <a:rPr lang="en-US" sz="1400" i="1" dirty="0" smtClean="0"/>
              <a:t>~20 </a:t>
            </a:r>
            <a:r>
              <a:rPr lang="en-US" sz="1400" i="1" dirty="0" err="1" smtClean="0"/>
              <a:t>dBi</a:t>
            </a:r>
            <a:r>
              <a:rPr lang="en-US" sz="1400" i="1" dirty="0" smtClean="0"/>
              <a:t>  - </a:t>
            </a:r>
            <a:r>
              <a:rPr lang="en-US" sz="1400" i="1" dirty="0" err="1" smtClean="0"/>
              <a:t>Dupla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Polarização</a:t>
            </a:r>
            <a:endParaRPr lang="en-US" sz="1400" i="1" dirty="0" smtClean="0"/>
          </a:p>
          <a:p>
            <a:r>
              <a:rPr lang="en-US" sz="1400" i="1" dirty="0" err="1" smtClean="0"/>
              <a:t>Gabinete</a:t>
            </a:r>
            <a:r>
              <a:rPr lang="en-US" sz="1400" i="1" dirty="0" smtClean="0"/>
              <a:t> Outdoor IP 68</a:t>
            </a:r>
          </a:p>
          <a:p>
            <a:r>
              <a:rPr lang="en-US" sz="1400" i="1" dirty="0" smtClean="0"/>
              <a:t>5 </a:t>
            </a:r>
            <a:r>
              <a:rPr lang="en-US" sz="1400" i="1" dirty="0" err="1" smtClean="0"/>
              <a:t>Anos</a:t>
            </a:r>
            <a:r>
              <a:rPr lang="en-US" sz="1400" i="1" dirty="0" smtClean="0"/>
              <a:t> de </a:t>
            </a:r>
            <a:r>
              <a:rPr lang="en-US" sz="1400" i="1" dirty="0" err="1" smtClean="0"/>
              <a:t>Garantia</a:t>
            </a:r>
            <a:r>
              <a:rPr lang="en-US" sz="1400" i="1" dirty="0" smtClean="0"/>
              <a:t> (</a:t>
            </a:r>
            <a:r>
              <a:rPr lang="en-US" sz="1400" i="1" dirty="0" err="1" smtClean="0"/>
              <a:t>Gabinete</a:t>
            </a:r>
            <a:r>
              <a:rPr lang="en-US" sz="1400" i="1" dirty="0" smtClean="0"/>
              <a:t> Outdoor)</a:t>
            </a:r>
          </a:p>
          <a:p>
            <a:endParaRPr lang="en-US" sz="1600" i="1" dirty="0" smtClean="0"/>
          </a:p>
          <a:p>
            <a:pPr>
              <a:buNone/>
            </a:pPr>
            <a:r>
              <a:rPr lang="en-US" sz="1600" i="1" dirty="0" smtClean="0"/>
              <a:t>COMPATÍVEL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TDMA</a:t>
            </a:r>
          </a:p>
          <a:p>
            <a:r>
              <a:rPr lang="en-US" sz="1600" i="1" dirty="0" smtClean="0"/>
              <a:t>NSTREME</a:t>
            </a:r>
          </a:p>
          <a:p>
            <a:endParaRPr lang="en-US" sz="1600" i="1" dirty="0" smtClean="0"/>
          </a:p>
          <a:p>
            <a:endParaRPr lang="en-US" sz="1600" i="1" dirty="0" smtClean="0"/>
          </a:p>
          <a:p>
            <a:endParaRPr lang="pt-B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Questões?</a:t>
            </a:r>
            <a:endParaRPr lang="pt-BR" sz="6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 u="sng" dirty="0" smtClean="0"/>
              <a:t>MICROWAVE WIRELESS TELECOM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800" b="1" u="sng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TODOS OS DIREITOS RESERVADOS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© Copyright </a:t>
            </a:r>
            <a:r>
              <a:rPr lang="pt-BR" sz="2800" dirty="0" smtClean="0"/>
              <a:t>2005-20010</a:t>
            </a:r>
            <a:endParaRPr lang="pt-B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>
                <a:hlinkClick r:id="rId3"/>
              </a:rPr>
              <a:t>ns@mwt.com.br</a:t>
            </a:r>
            <a:r>
              <a:rPr lang="pt-BR" sz="2800" dirty="0" smtClean="0"/>
              <a:t>  </a:t>
            </a:r>
            <a:endParaRPr lang="pt-B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3900" b="1" dirty="0" smtClean="0"/>
              <a:t>Nicola Sanchez </a:t>
            </a:r>
            <a:endParaRPr lang="pt-BR" sz="39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2800" b="1" dirty="0" smtClean="0"/>
              <a:t>SOBRE O GRUPO</a:t>
            </a:r>
          </a:p>
          <a:p>
            <a:pPr algn="just"/>
            <a:endParaRPr lang="en-US" sz="1500" dirty="0" smtClean="0"/>
          </a:p>
          <a:p>
            <a:pPr algn="just"/>
            <a:r>
              <a:rPr lang="en-US" sz="1900" dirty="0" smtClean="0"/>
              <a:t>4 mil metros de Area </a:t>
            </a:r>
            <a:r>
              <a:rPr lang="en-US" sz="1900" dirty="0" err="1" smtClean="0"/>
              <a:t>construida</a:t>
            </a:r>
            <a:r>
              <a:rPr lang="en-US" sz="1900" dirty="0" smtClean="0"/>
              <a:t> </a:t>
            </a:r>
            <a:r>
              <a:rPr lang="en-US" sz="1900" dirty="0" err="1" smtClean="0"/>
              <a:t>em</a:t>
            </a:r>
            <a:r>
              <a:rPr lang="en-US" sz="1900" dirty="0" smtClean="0"/>
              <a:t> 2 </a:t>
            </a:r>
            <a:r>
              <a:rPr lang="en-US" sz="1900" dirty="0" err="1" smtClean="0"/>
              <a:t>unidades</a:t>
            </a:r>
            <a:r>
              <a:rPr lang="en-US" sz="1900" dirty="0" smtClean="0"/>
              <a:t> </a:t>
            </a:r>
            <a:r>
              <a:rPr lang="en-US" sz="1900" dirty="0" err="1" smtClean="0"/>
              <a:t>em</a:t>
            </a:r>
            <a:r>
              <a:rPr lang="en-US" sz="1900" dirty="0" smtClean="0"/>
              <a:t> Belo Horizonte / MG</a:t>
            </a:r>
          </a:p>
          <a:p>
            <a:pPr algn="just"/>
            <a:r>
              <a:rPr lang="en-US" sz="1900" dirty="0" err="1" smtClean="0"/>
              <a:t>Distribuidor</a:t>
            </a:r>
            <a:r>
              <a:rPr lang="en-US" sz="1900" dirty="0" smtClean="0"/>
              <a:t> Master Mikrotik </a:t>
            </a:r>
          </a:p>
          <a:p>
            <a:pPr algn="just"/>
            <a:r>
              <a:rPr lang="en-US" sz="1900" dirty="0" smtClean="0"/>
              <a:t>Centro de </a:t>
            </a:r>
            <a:r>
              <a:rPr lang="en-US" sz="1900" dirty="0" err="1" smtClean="0"/>
              <a:t>Treinamentos</a:t>
            </a:r>
            <a:r>
              <a:rPr lang="en-US" sz="1900" dirty="0" smtClean="0"/>
              <a:t> </a:t>
            </a:r>
            <a:r>
              <a:rPr lang="en-US" sz="1900" dirty="0" err="1" smtClean="0"/>
              <a:t>Oficiais</a:t>
            </a:r>
            <a:r>
              <a:rPr lang="en-US" sz="1900" dirty="0" smtClean="0"/>
              <a:t> Mikrotik</a:t>
            </a:r>
          </a:p>
          <a:p>
            <a:pPr algn="just"/>
            <a:r>
              <a:rPr lang="en-US" sz="1900" dirty="0" smtClean="0"/>
              <a:t>Centro de </a:t>
            </a:r>
            <a:r>
              <a:rPr lang="en-US" sz="1900" dirty="0" err="1" smtClean="0"/>
              <a:t>Treinamentos</a:t>
            </a:r>
            <a:r>
              <a:rPr lang="en-US" sz="1900" dirty="0" smtClean="0"/>
              <a:t> </a:t>
            </a:r>
            <a:r>
              <a:rPr lang="en-US" sz="1900" dirty="0" err="1" smtClean="0"/>
              <a:t>em</a:t>
            </a:r>
            <a:r>
              <a:rPr lang="en-US" sz="1900" dirty="0" smtClean="0"/>
              <a:t> </a:t>
            </a:r>
            <a:r>
              <a:rPr lang="en-US" sz="1900" dirty="0" err="1" smtClean="0"/>
              <a:t>Redes</a:t>
            </a:r>
            <a:r>
              <a:rPr lang="en-US" sz="1900" dirty="0" smtClean="0"/>
              <a:t> ADSL2+ / </a:t>
            </a:r>
            <a:r>
              <a:rPr lang="en-US" sz="1900" dirty="0" err="1" smtClean="0"/>
              <a:t>Fibras</a:t>
            </a:r>
            <a:r>
              <a:rPr lang="en-US" sz="1900" dirty="0" smtClean="0"/>
              <a:t> </a:t>
            </a:r>
            <a:r>
              <a:rPr lang="en-US" sz="1900" dirty="0" err="1" smtClean="0"/>
              <a:t>Ópticas</a:t>
            </a:r>
            <a:endParaRPr lang="en-US" sz="1900" dirty="0" smtClean="0"/>
          </a:p>
          <a:p>
            <a:pPr algn="just"/>
            <a:r>
              <a:rPr lang="en-US" sz="1900" dirty="0" err="1" smtClean="0"/>
              <a:t>Consultoria</a:t>
            </a:r>
            <a:r>
              <a:rPr lang="en-US" sz="1900" dirty="0" smtClean="0"/>
              <a:t> </a:t>
            </a:r>
            <a:r>
              <a:rPr lang="en-US" sz="1900" dirty="0" err="1" smtClean="0"/>
              <a:t>para</a:t>
            </a:r>
            <a:r>
              <a:rPr lang="en-US" sz="1900" dirty="0" smtClean="0"/>
              <a:t> </a:t>
            </a:r>
            <a:r>
              <a:rPr lang="en-US" sz="1900" dirty="0" err="1" smtClean="0"/>
              <a:t>Outorga</a:t>
            </a:r>
            <a:r>
              <a:rPr lang="en-US" sz="1900" dirty="0" smtClean="0"/>
              <a:t> de </a:t>
            </a:r>
            <a:r>
              <a:rPr lang="en-US" sz="1900" dirty="0" err="1" smtClean="0"/>
              <a:t>Serviços</a:t>
            </a:r>
            <a:r>
              <a:rPr lang="en-US" sz="1900" dirty="0" smtClean="0"/>
              <a:t> de </a:t>
            </a:r>
            <a:r>
              <a:rPr lang="en-US" sz="1900" dirty="0" err="1" smtClean="0"/>
              <a:t>Telecomunicações</a:t>
            </a:r>
            <a:r>
              <a:rPr lang="en-US" sz="1900" dirty="0" smtClean="0"/>
              <a:t> – SCM/STFC</a:t>
            </a:r>
          </a:p>
          <a:p>
            <a:pPr algn="just"/>
            <a:r>
              <a:rPr lang="en-US" sz="1900" dirty="0" err="1" smtClean="0"/>
              <a:t>Engenharia</a:t>
            </a:r>
            <a:r>
              <a:rPr lang="en-US" sz="1900" dirty="0" smtClean="0"/>
              <a:t> de </a:t>
            </a:r>
            <a:r>
              <a:rPr lang="en-US" sz="1900" dirty="0" err="1" smtClean="0"/>
              <a:t>Redes</a:t>
            </a:r>
            <a:r>
              <a:rPr lang="en-US" sz="1900" dirty="0" smtClean="0"/>
              <a:t> Wireless, </a:t>
            </a:r>
            <a:r>
              <a:rPr lang="en-US" sz="1900" dirty="0" err="1" smtClean="0"/>
              <a:t>Metálicas</a:t>
            </a:r>
            <a:r>
              <a:rPr lang="en-US" sz="1900" dirty="0" smtClean="0"/>
              <a:t> e </a:t>
            </a:r>
            <a:r>
              <a:rPr lang="en-US" sz="1900" dirty="0" err="1" smtClean="0"/>
              <a:t>Ópticas</a:t>
            </a:r>
            <a:endParaRPr lang="en-US" sz="1900" dirty="0" smtClean="0"/>
          </a:p>
          <a:p>
            <a:pPr algn="just"/>
            <a:r>
              <a:rPr lang="en-US" sz="1900" dirty="0" err="1" smtClean="0"/>
              <a:t>Engenharia</a:t>
            </a:r>
            <a:r>
              <a:rPr lang="en-US" sz="1900" dirty="0" smtClean="0"/>
              <a:t> </a:t>
            </a:r>
            <a:r>
              <a:rPr lang="en-US" sz="1900" dirty="0" err="1" smtClean="0"/>
              <a:t>para</a:t>
            </a:r>
            <a:r>
              <a:rPr lang="en-US" sz="1900" dirty="0" smtClean="0"/>
              <a:t> </a:t>
            </a:r>
            <a:r>
              <a:rPr lang="en-US" sz="1900" dirty="0" err="1" smtClean="0"/>
              <a:t>Cabeamentos</a:t>
            </a:r>
            <a:r>
              <a:rPr lang="en-US" sz="1900" dirty="0" smtClean="0"/>
              <a:t> </a:t>
            </a:r>
            <a:r>
              <a:rPr lang="en-US" sz="1900" dirty="0" err="1" smtClean="0"/>
              <a:t>Externos</a:t>
            </a:r>
            <a:r>
              <a:rPr lang="en-US" sz="1900" dirty="0" smtClean="0"/>
              <a:t> </a:t>
            </a:r>
            <a:r>
              <a:rPr lang="en-US" sz="1900" dirty="0" err="1" smtClean="0"/>
              <a:t>Ópticos</a:t>
            </a:r>
            <a:r>
              <a:rPr lang="en-US" sz="1900" dirty="0" smtClean="0"/>
              <a:t> e </a:t>
            </a:r>
            <a:r>
              <a:rPr lang="en-US" sz="1900" dirty="0" err="1" smtClean="0"/>
              <a:t>Metálicos</a:t>
            </a:r>
            <a:endParaRPr lang="en-US" sz="1900" dirty="0" smtClean="0"/>
          </a:p>
          <a:p>
            <a:pPr algn="just"/>
            <a:r>
              <a:rPr lang="en-US" sz="1900" dirty="0" err="1" smtClean="0"/>
              <a:t>Industria</a:t>
            </a:r>
            <a:r>
              <a:rPr lang="en-US" sz="1900" dirty="0" smtClean="0"/>
              <a:t> de </a:t>
            </a:r>
            <a:r>
              <a:rPr lang="en-US" sz="1900" dirty="0" err="1" smtClean="0"/>
              <a:t>equipamentos</a:t>
            </a:r>
            <a:r>
              <a:rPr lang="en-US" sz="1900" dirty="0" smtClean="0"/>
              <a:t> de </a:t>
            </a:r>
            <a:r>
              <a:rPr lang="en-US" sz="1900" dirty="0" err="1" smtClean="0"/>
              <a:t>Telecomunicações</a:t>
            </a:r>
            <a:r>
              <a:rPr lang="en-US" sz="1900" dirty="0" smtClean="0"/>
              <a:t> – 2010 / 2011</a:t>
            </a:r>
          </a:p>
          <a:p>
            <a:pPr algn="just">
              <a:buNone/>
            </a:pPr>
            <a:endParaRPr lang="en-US" sz="15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b="1" dirty="0" err="1" smtClean="0"/>
              <a:t>Produtos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Fabricados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Brasil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apartir</a:t>
            </a:r>
            <a:r>
              <a:rPr lang="en-US" sz="2000" b="1" dirty="0" smtClean="0"/>
              <a:t> de 2011.</a:t>
            </a:r>
            <a:endParaRPr lang="en-US" sz="2000" b="1" dirty="0" smtClean="0"/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err="1" smtClean="0"/>
              <a:t>Transmissores</a:t>
            </a:r>
            <a:r>
              <a:rPr lang="en-US" sz="2000" dirty="0" smtClean="0"/>
              <a:t> Wireless 802.11 a/b/g/n</a:t>
            </a:r>
          </a:p>
          <a:p>
            <a:pPr algn="just"/>
            <a:r>
              <a:rPr lang="en-US" sz="2000" dirty="0" err="1" smtClean="0"/>
              <a:t>Modens</a:t>
            </a:r>
            <a:r>
              <a:rPr lang="en-US" sz="2000" dirty="0" smtClean="0"/>
              <a:t> </a:t>
            </a:r>
            <a:r>
              <a:rPr lang="en-US" sz="2000" dirty="0" err="1" smtClean="0"/>
              <a:t>Opticos</a:t>
            </a:r>
            <a:r>
              <a:rPr lang="en-US" sz="2000" dirty="0" smtClean="0"/>
              <a:t> – GPON/EPON</a:t>
            </a:r>
          </a:p>
          <a:p>
            <a:pPr algn="just"/>
            <a:r>
              <a:rPr lang="en-US" sz="2000" dirty="0" err="1" smtClean="0"/>
              <a:t>Acessórios</a:t>
            </a:r>
            <a:r>
              <a:rPr lang="en-US" sz="2000" dirty="0" smtClean="0"/>
              <a:t> </a:t>
            </a:r>
            <a:r>
              <a:rPr lang="en-US" sz="2000" dirty="0" err="1" smtClean="0"/>
              <a:t>Opticos</a:t>
            </a:r>
            <a:r>
              <a:rPr lang="en-US" sz="2000" dirty="0" smtClean="0"/>
              <a:t> - OLT</a:t>
            </a:r>
          </a:p>
          <a:p>
            <a:pPr algn="just"/>
            <a:r>
              <a:rPr lang="en-US" sz="2000" dirty="0" err="1" smtClean="0"/>
              <a:t>Antenas</a:t>
            </a:r>
            <a:r>
              <a:rPr lang="en-US" sz="2000" dirty="0" smtClean="0"/>
              <a:t> SHF</a:t>
            </a:r>
          </a:p>
          <a:p>
            <a:pPr algn="just"/>
            <a:r>
              <a:rPr lang="en-US" sz="2000" dirty="0" smtClean="0"/>
              <a:t>DSLAN’s ADSL2</a:t>
            </a:r>
            <a:r>
              <a:rPr lang="en-US" sz="2000" dirty="0" smtClean="0"/>
              <a:t>+</a:t>
            </a:r>
          </a:p>
          <a:p>
            <a:pPr algn="just"/>
            <a:r>
              <a:rPr lang="en-US" sz="2000" dirty="0" err="1" smtClean="0"/>
              <a:t>Equipamentos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OEM – Com </a:t>
            </a:r>
            <a:r>
              <a:rPr lang="en-US" sz="2000" dirty="0" err="1" smtClean="0"/>
              <a:t>sua</a:t>
            </a:r>
            <a:r>
              <a:rPr lang="en-US" sz="2000" dirty="0" smtClean="0"/>
              <a:t> </a:t>
            </a:r>
            <a:r>
              <a:rPr lang="en-US" sz="2000" dirty="0" err="1" smtClean="0"/>
              <a:t>Marca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23528" y="3933056"/>
            <a:ext cx="3456384" cy="2476499"/>
            <a:chOff x="395536" y="1364362"/>
            <a:chExt cx="7728951" cy="4685153"/>
          </a:xfrm>
        </p:grpSpPr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7" y="1364362"/>
              <a:ext cx="2592288" cy="224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1412776"/>
              <a:ext cx="2668117" cy="21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121" y="1412777"/>
              <a:ext cx="2472366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3933056"/>
              <a:ext cx="2528607" cy="209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3933056"/>
              <a:ext cx="2368807" cy="2116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4128" y="3933056"/>
              <a:ext cx="2376264" cy="210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124744"/>
            <a:ext cx="30364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2996952"/>
            <a:ext cx="2715061" cy="17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797152"/>
            <a:ext cx="2736304" cy="187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/>
              <a:t>Redes</a:t>
            </a:r>
            <a:r>
              <a:rPr lang="en-US" sz="4000" b="1" dirty="0" smtClean="0"/>
              <a:t> Wireless </a:t>
            </a:r>
            <a:r>
              <a:rPr lang="en-US" sz="4000" b="1" dirty="0" err="1" smtClean="0"/>
              <a:t>Sem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Interferências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</a:t>
            </a:r>
            <a:r>
              <a:rPr lang="en-US" dirty="0" smtClean="0"/>
              <a:t> </a:t>
            </a:r>
            <a:r>
              <a:rPr lang="en-US" b="1" dirty="0" smtClean="0"/>
              <a:t>MIKROTIK ROUTER 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Nicola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Sanchez</a:t>
            </a:r>
            <a:r>
              <a:rPr lang="en-US" b="1" dirty="0" smtClean="0"/>
              <a:t>,</a:t>
            </a:r>
          </a:p>
          <a:p>
            <a:pPr>
              <a:buNone/>
            </a:pPr>
            <a:endParaRPr lang="en-US" dirty="0" smtClean="0"/>
          </a:p>
          <a:p>
            <a:r>
              <a:rPr lang="en-US" sz="1600" dirty="0" smtClean="0">
                <a:solidFill>
                  <a:srgbClr val="C00000"/>
                </a:solidFill>
              </a:rPr>
              <a:t>Engenheiro de Telecomunicações – CREAMG 94117D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Mikrotik Certified Trainer – MTCNA/MTCTCE/MTCWE/MCT</a:t>
            </a:r>
          </a:p>
          <a:p>
            <a:r>
              <a:rPr lang="en-US" sz="1600" dirty="0" err="1" smtClean="0">
                <a:solidFill>
                  <a:srgbClr val="C00000"/>
                </a:solidFill>
              </a:rPr>
              <a:t>Diretor</a:t>
            </a:r>
            <a:r>
              <a:rPr lang="en-US" sz="1600" dirty="0" smtClean="0">
                <a:solidFill>
                  <a:srgbClr val="C00000"/>
                </a:solidFill>
              </a:rPr>
              <a:t> de </a:t>
            </a:r>
            <a:r>
              <a:rPr lang="en-US" sz="1600" dirty="0" err="1" smtClean="0">
                <a:solidFill>
                  <a:srgbClr val="C00000"/>
                </a:solidFill>
              </a:rPr>
              <a:t>Engenharia</a:t>
            </a:r>
            <a:r>
              <a:rPr lang="en-US" sz="1600" dirty="0" smtClean="0">
                <a:solidFill>
                  <a:srgbClr val="C00000"/>
                </a:solidFill>
              </a:rPr>
              <a:t> e </a:t>
            </a:r>
            <a:r>
              <a:rPr lang="en-US" sz="1600" dirty="0" err="1" smtClean="0">
                <a:solidFill>
                  <a:srgbClr val="C00000"/>
                </a:solidFill>
              </a:rPr>
              <a:t>Desenvolvimento</a:t>
            </a:r>
            <a:r>
              <a:rPr lang="en-US" sz="1600" dirty="0" smtClean="0">
                <a:solidFill>
                  <a:srgbClr val="C00000"/>
                </a:solidFill>
              </a:rPr>
              <a:t> – Microwave</a:t>
            </a:r>
          </a:p>
          <a:p>
            <a:r>
              <a:rPr lang="en-US" sz="1600" dirty="0" err="1" smtClean="0">
                <a:solidFill>
                  <a:srgbClr val="C00000"/>
                </a:solidFill>
              </a:rPr>
              <a:t>Especialista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em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infraestrutura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para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Operadoras</a:t>
            </a:r>
            <a:r>
              <a:rPr lang="en-US" sz="1600" dirty="0" smtClean="0">
                <a:solidFill>
                  <a:srgbClr val="C00000"/>
                </a:solidFill>
              </a:rPr>
              <a:t> de Telecomunicações</a:t>
            </a:r>
          </a:p>
          <a:p>
            <a:pPr>
              <a:buNone/>
            </a:pPr>
            <a:endParaRPr lang="pt-BR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Tecnologia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WiFi</a:t>
            </a:r>
            <a:r>
              <a:rPr lang="en-US" sz="3600" b="1" dirty="0" smtClean="0"/>
              <a:t> 802.11 a/b/g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err="1" smtClean="0"/>
              <a:t>Tecnologia</a:t>
            </a:r>
            <a:r>
              <a:rPr lang="en-US" sz="3600" dirty="0" smtClean="0"/>
              <a:t> </a:t>
            </a:r>
            <a:r>
              <a:rPr lang="en-US" sz="3600" dirty="0" err="1" smtClean="0"/>
              <a:t>desenvolvida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ambientes</a:t>
            </a:r>
            <a:r>
              <a:rPr lang="en-US" sz="3600" dirty="0" smtClean="0"/>
              <a:t> </a:t>
            </a:r>
            <a:r>
              <a:rPr lang="en-US" sz="3600" dirty="0" err="1" smtClean="0"/>
              <a:t>Internos</a:t>
            </a:r>
            <a:r>
              <a:rPr lang="en-US" sz="3600" dirty="0" smtClean="0"/>
              <a:t> e </a:t>
            </a:r>
            <a:r>
              <a:rPr lang="en-US" sz="3600" dirty="0" err="1" smtClean="0"/>
              <a:t>Extenos</a:t>
            </a:r>
            <a:r>
              <a:rPr lang="en-US" sz="3600" dirty="0" smtClean="0"/>
              <a:t> de </a:t>
            </a:r>
            <a:r>
              <a:rPr lang="en-US" sz="3600" dirty="0" err="1" smtClean="0"/>
              <a:t>curto</a:t>
            </a:r>
            <a:r>
              <a:rPr lang="en-US" sz="3600" dirty="0" smtClean="0"/>
              <a:t> </a:t>
            </a:r>
            <a:r>
              <a:rPr lang="en-US" sz="3600" dirty="0" err="1" smtClean="0"/>
              <a:t>alcance</a:t>
            </a:r>
            <a:r>
              <a:rPr lang="en-US" sz="3600" dirty="0" smtClean="0"/>
              <a:t>.</a:t>
            </a:r>
            <a:endParaRPr lang="pt-BR" sz="36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609329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REDES OPTICAS PASSIVAS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MIKROTIK ROUTER OS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Tecnologia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WiFi</a:t>
            </a:r>
            <a:r>
              <a:rPr lang="en-US" sz="3600" b="1" dirty="0" smtClean="0"/>
              <a:t> 802.11 a/b/g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/>
              <a:t>Capacidade</a:t>
            </a:r>
            <a:r>
              <a:rPr lang="en-US" sz="3600" dirty="0" smtClean="0"/>
              <a:t> </a:t>
            </a:r>
            <a:r>
              <a:rPr lang="en-US" sz="3600" dirty="0" err="1" smtClean="0"/>
              <a:t>Máxima</a:t>
            </a:r>
            <a:r>
              <a:rPr lang="en-US" sz="3600" dirty="0" smtClean="0"/>
              <a:t> de </a:t>
            </a:r>
            <a:r>
              <a:rPr lang="en-US" sz="3600" dirty="0" err="1" smtClean="0"/>
              <a:t>transmissão</a:t>
            </a:r>
            <a:r>
              <a:rPr lang="en-US" sz="3600" dirty="0" smtClean="0"/>
              <a:t> </a:t>
            </a:r>
            <a:r>
              <a:rPr lang="en-US" sz="3600" dirty="0" err="1" smtClean="0"/>
              <a:t>teórica</a:t>
            </a:r>
            <a:r>
              <a:rPr lang="en-US" sz="3600" dirty="0" smtClean="0"/>
              <a:t>. 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~ 54 </a:t>
            </a:r>
            <a:r>
              <a:rPr lang="en-US" sz="3600" dirty="0" smtClean="0"/>
              <a:t>Mbps</a:t>
            </a:r>
            <a:endParaRPr lang="en-US" sz="36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609329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REDES OPTICAS PASSIVAS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MIKROTIK ROUTER OS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Tecnologia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WiFi</a:t>
            </a:r>
            <a:r>
              <a:rPr lang="en-US" sz="3600" b="1" dirty="0" smtClean="0"/>
              <a:t> 802.11 n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/>
              <a:t>Evolução</a:t>
            </a:r>
            <a:r>
              <a:rPr lang="en-US" sz="3600" dirty="0" smtClean="0"/>
              <a:t> da </a:t>
            </a:r>
            <a:r>
              <a:rPr lang="en-US" sz="3600" dirty="0" err="1" smtClean="0"/>
              <a:t>Tecnologia</a:t>
            </a:r>
            <a:r>
              <a:rPr lang="en-US" sz="3600" dirty="0" smtClean="0"/>
              <a:t> </a:t>
            </a:r>
            <a:r>
              <a:rPr lang="en-US" sz="3600" dirty="0" err="1" smtClean="0"/>
              <a:t>WiFi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MIMO</a:t>
            </a:r>
          </a:p>
          <a:p>
            <a:pPr algn="ctr">
              <a:buNone/>
            </a:pPr>
            <a:r>
              <a:rPr lang="en-US" sz="3600" dirty="0" err="1" smtClean="0"/>
              <a:t>Modulação</a:t>
            </a:r>
            <a:r>
              <a:rPr lang="en-US" sz="3600" dirty="0" smtClean="0"/>
              <a:t> </a:t>
            </a:r>
            <a:r>
              <a:rPr lang="en-US" sz="3600" dirty="0" err="1" smtClean="0"/>
              <a:t>Avançada</a:t>
            </a:r>
            <a:endParaRPr lang="en-US" sz="3600" dirty="0" smtClean="0"/>
          </a:p>
          <a:p>
            <a:pPr algn="ctr">
              <a:buNone/>
            </a:pPr>
            <a:r>
              <a:rPr lang="en-US" b="1" u="sng" dirty="0" err="1" smtClean="0"/>
              <a:t>Promessa</a:t>
            </a:r>
            <a:endParaRPr lang="en-US" b="1" u="sng" dirty="0" smtClean="0"/>
          </a:p>
          <a:p>
            <a:pPr algn="ctr">
              <a:buNone/>
            </a:pPr>
            <a:r>
              <a:rPr lang="en-US" sz="3600" dirty="0" smtClean="0"/>
              <a:t>~ </a:t>
            </a:r>
            <a:r>
              <a:rPr lang="en-US" sz="3600" dirty="0" smtClean="0"/>
              <a:t>600 </a:t>
            </a:r>
            <a:r>
              <a:rPr lang="en-US" sz="3600" dirty="0" smtClean="0"/>
              <a:t>Mbps </a:t>
            </a:r>
            <a:r>
              <a:rPr lang="en-US" sz="3600" dirty="0" smtClean="0"/>
              <a:t>– MCS31</a:t>
            </a:r>
            <a:endParaRPr lang="en-US" sz="36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609329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REDES OPTICAS PASSIVAS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MIKROTIK ROUTER OS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/>
              <a:t>802.11 n – High Throughput - MCS</a:t>
            </a:r>
            <a:endParaRPr lang="pt-BR" sz="3600" b="1" dirty="0"/>
          </a:p>
        </p:txBody>
      </p:sp>
      <p:sp>
        <p:nvSpPr>
          <p:cNvPr id="614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pt-BR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971600" y="2348880"/>
          <a:ext cx="7200800" cy="3982704"/>
        </p:xfrm>
        <a:graphic>
          <a:graphicData uri="http://schemas.openxmlformats.org/drawingml/2006/table">
            <a:tbl>
              <a:tblPr/>
              <a:tblGrid>
                <a:gridCol w="792088"/>
                <a:gridCol w="864096"/>
                <a:gridCol w="936104"/>
                <a:gridCol w="1008112"/>
                <a:gridCol w="900100"/>
                <a:gridCol w="900100"/>
                <a:gridCol w="900100"/>
                <a:gridCol w="900100"/>
              </a:tblGrid>
              <a:tr h="87998">
                <a:tc rowSpan="3"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MCS</a:t>
                      </a:r>
                      <a:br>
                        <a:rPr lang="pt-BR" sz="1200" b="1" dirty="0"/>
                      </a:br>
                      <a:r>
                        <a:rPr lang="pt-BR" sz="1200" b="1" dirty="0" smtClean="0"/>
                        <a:t>Índice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200" b="1" dirty="0" err="1" smtClean="0"/>
                        <a:t>Streams</a:t>
                      </a:r>
                      <a:endParaRPr lang="pt-BR" sz="1200" b="1" dirty="0" smtClean="0"/>
                    </a:p>
                    <a:p>
                      <a:pPr algn="ctr"/>
                      <a:r>
                        <a:rPr lang="en-US" sz="1200" b="1" dirty="0" err="1" smtClean="0"/>
                        <a:t>Espaciais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Tipo de Modulação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Taxa de Codificação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Taxa de Transmissão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9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20 MHz </a:t>
                      </a:r>
                      <a:r>
                        <a:rPr lang="pt-BR" sz="1200" b="1" dirty="0" err="1"/>
                        <a:t>channel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40 MHz </a:t>
                      </a:r>
                      <a:r>
                        <a:rPr lang="pt-BR" sz="1200" b="1" dirty="0" err="1"/>
                        <a:t>channel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9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800ns </a:t>
                      </a:r>
                      <a:r>
                        <a:rPr lang="pt-BR" sz="1200" b="1" dirty="0">
                          <a:hlinkClick r:id="" action="ppaction://hlinkfile"/>
                        </a:rPr>
                        <a:t>GI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400ns </a:t>
                      </a:r>
                      <a:r>
                        <a:rPr lang="pt-BR" sz="1200" b="1">
                          <a:hlinkClick r:id="" action="ppaction://hlinkfile"/>
                        </a:rPr>
                        <a:t>GI</a:t>
                      </a:r>
                      <a:endParaRPr lang="pt-BR" sz="1200" b="1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800ns </a:t>
                      </a:r>
                      <a:r>
                        <a:rPr lang="pt-BR" sz="1200" b="1" dirty="0">
                          <a:hlinkClick r:id="" action="ppaction://hlinkfile"/>
                        </a:rPr>
                        <a:t>GI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400ns </a:t>
                      </a:r>
                      <a:r>
                        <a:rPr lang="pt-BR" sz="1200" b="1" dirty="0">
                          <a:hlinkClick r:id="" action="ppaction://hlinkfile"/>
                        </a:rPr>
                        <a:t>GI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hlinkClick r:id="" action="ppaction://hlinkfile"/>
                        </a:rPr>
                        <a:t>BPSK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1/2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6.50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7.20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13.50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15.00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hlinkClick r:id="" action="ppaction://hlinkfile"/>
                        </a:rPr>
                        <a:t>QPSK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1/2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13.00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14.40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27.00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30.00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hlinkClick r:id="" action="ppaction://hlinkfile"/>
                        </a:rPr>
                        <a:t>QPSK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3/4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19.50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21.70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40.50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45.00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3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16-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1/2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26.00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28.90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54.00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4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16-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3/4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39.00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43.30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81.00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90.00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5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64-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2/3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52.00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57.80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108.00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120.00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6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64-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3/4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58.50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65.00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121.50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135.00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7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64-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5/6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65.00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72.20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135.00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150.00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8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hlinkClick r:id="" action="ppaction://hlinkfile"/>
                        </a:rPr>
                        <a:t>BPSK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1/2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13.00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14.40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27.00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30.00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9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hlinkClick r:id="" action="ppaction://hlinkfile"/>
                        </a:rPr>
                        <a:t>QPSK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1/2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26.00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28.90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54.00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10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hlinkClick r:id="" action="ppaction://hlinkfile"/>
                        </a:rPr>
                        <a:t>QPSK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3/4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39.00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43.30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81.00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90.00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11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16-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1/2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52.00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57.80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108.00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120.00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12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16-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3/4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78.00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86.70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162.00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180.00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13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64-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2/3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104.00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115.60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216.00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240.00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14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64-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3/4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117.00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130.00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243.00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270.00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9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15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2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64-</a:t>
                      </a:r>
                      <a:r>
                        <a:rPr lang="pt-BR" sz="1200" b="1" dirty="0">
                          <a:hlinkClick r:id="" action="ppaction://hlinkfile"/>
                        </a:rPr>
                        <a:t>QAM</a:t>
                      </a:r>
                      <a:endParaRPr lang="pt-BR" sz="1200" b="1" dirty="0"/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5/6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130.00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144.40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/>
                        <a:t>270.00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300.00</a:t>
                      </a:r>
                    </a:p>
                  </a:txBody>
                  <a:tcPr marL="26737" marR="26737" marT="13368" marB="133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806</Words>
  <Application>Microsoft Office PowerPoint</Application>
  <PresentationFormat>Apresentação na tela (4:3)</PresentationFormat>
  <Paragraphs>373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Redes Wireless Sem Interferências COM MIKROTIK ROUTER OS</vt:lpstr>
      <vt:lpstr>Tecnologia WiFi 802.11 a/b/g</vt:lpstr>
      <vt:lpstr>Tecnologia WiFi 802.11 a/b/g</vt:lpstr>
      <vt:lpstr>Tecnologia WiFi 802.11 n</vt:lpstr>
      <vt:lpstr>802.11 n – High Throughput - MCS</vt:lpstr>
      <vt:lpstr>Mikrotik 802.11 n</vt:lpstr>
      <vt:lpstr>802.11 n – High Throughput - MCS</vt:lpstr>
      <vt:lpstr>802.11 n – High Throughput - MCS</vt:lpstr>
      <vt:lpstr>Slide 13</vt:lpstr>
      <vt:lpstr>ARQUITETURA PARA COBERTURAS WIRELESS PARA SERVIÇOS DE BANDA LARGA – CSMA/CA</vt:lpstr>
      <vt:lpstr>PROJETOS INADEQUADOS – CSMA/CA</vt:lpstr>
      <vt:lpstr>OTIMIZAÇÃO MULTIPONTO  COM CSMA/CA  IEEE 802.11 a/b/g/n</vt:lpstr>
      <vt:lpstr>CAMADA PHY (CSMA/CA) RTS/CTS</vt:lpstr>
      <vt:lpstr>CAMADA PHY (CSMA/CA)</vt:lpstr>
      <vt:lpstr>Slide 19</vt:lpstr>
      <vt:lpstr>TDMA</vt:lpstr>
      <vt:lpstr>TDMA</vt:lpstr>
      <vt:lpstr>MIKROTIK NV2</vt:lpstr>
      <vt:lpstr>TDMA Period Size</vt:lpstr>
      <vt:lpstr>SOLUÇÕES MIKROTIK TDMA</vt:lpstr>
      <vt:lpstr>DISTÂNCIAS MULTIPLAS - OK</vt:lpstr>
      <vt:lpstr>Recomendações para Planta de Cobertura</vt:lpstr>
      <vt:lpstr>Recomendações para Planta de Cobertura Rádio de Cobertura Celular &lt; 1 km – Banda ISM</vt:lpstr>
      <vt:lpstr>CPE MICROWAVE - Mikrotik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Nicola Sanchez</dc:creator>
  <cp:lastModifiedBy>ns</cp:lastModifiedBy>
  <cp:revision>75</cp:revision>
  <dcterms:created xsi:type="dcterms:W3CDTF">2010-11-06T01:50:30Z</dcterms:created>
  <dcterms:modified xsi:type="dcterms:W3CDTF">2010-11-10T14:19:28Z</dcterms:modified>
</cp:coreProperties>
</file>