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6" r:id="rId19"/>
    <p:sldId id="272" r:id="rId20"/>
    <p:sldId id="273" r:id="rId21"/>
    <p:sldId id="274" r:id="rId22"/>
    <p:sldId id="275" r:id="rId23"/>
    <p:sldId id="277" r:id="rId24"/>
    <p:sldId id="278" r:id="rId25"/>
    <p:sldId id="280" r:id="rId26"/>
    <p:sldId id="281" r:id="rId27"/>
    <p:sldId id="279" r:id="rId28"/>
    <p:sldId id="283" r:id="rId29"/>
    <p:sldId id="284" r:id="rId30"/>
    <p:sldId id="282" r:id="rId31"/>
    <p:sldId id="285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>
        <p:scale>
          <a:sx n="70" d="100"/>
          <a:sy n="70" d="100"/>
        </p:scale>
        <p:origin x="-138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FCA3E-F50C-4486-AC94-42223638740B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309F0-2EE6-4F27-AF71-A2CFE74BD6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0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309F0-2EE6-4F27-AF71-A2CFE74BD60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3200400"/>
            <a:ext cx="5257800" cy="990600"/>
          </a:xfrm>
        </p:spPr>
        <p:txBody>
          <a:bodyPr anchor="ctr" anchorCtr="0"/>
          <a:lstStyle>
            <a:lvl1pPr marL="0" indent="0" algn="ctr">
              <a:buNone/>
              <a:defRPr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F79-F614-4249-B196-BC2C63D6DCD8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53FE-008D-4B84-AA16-12880D63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F79-F614-4249-B196-BC2C63D6DCD8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53FE-008D-4B84-AA16-12880D63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F79-F614-4249-B196-BC2C63D6DCD8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53FE-008D-4B84-AA16-12880D63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F79-F614-4249-B196-BC2C63D6DCD8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53FE-008D-4B84-AA16-12880D63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F79-F614-4249-B196-BC2C63D6DCD8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53FE-008D-4B84-AA16-12880D63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6350"/>
            <a:ext cx="916305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7010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F79-F614-4249-B196-BC2C63D6DCD8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53FE-008D-4B84-AA16-12880D63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876" y="635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6350"/>
            <a:ext cx="9388476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F79-F614-4249-B196-BC2C63D6DCD8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53FE-008D-4B84-AA16-12880D63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F79-F614-4249-B196-BC2C63D6DCD8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53FE-008D-4B84-AA16-12880D63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F79-F614-4249-B196-BC2C63D6DCD8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53FE-008D-4B84-AA16-12880D63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PP_SGLOB_TLE_Western_Hemishper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F79-F614-4249-B196-BC2C63D6DCD8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53FE-008D-4B84-AA16-12880D63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F79-F614-4249-B196-BC2C63D6DCD8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53FE-008D-4B84-AA16-12880D63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F79-F614-4249-B196-BC2C63D6DCD8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53FE-008D-4B84-AA16-12880D63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F79-F614-4249-B196-BC2C63D6DCD8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53FE-008D-4B84-AA16-12880D63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F79-F614-4249-B196-BC2C63D6DCD8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53FE-008D-4B84-AA16-12880D63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icrosoft_2007__TXT_0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3BF79-F614-4249-B196-BC2C63D6DCD8}" type="datetimeFigureOut">
              <a:rPr lang="en-US" smtClean="0"/>
              <a:pPr/>
              <a:t>11/18/2010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953FE-008D-4B84-AA16-12880D63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3" r:id="rId3"/>
    <p:sldLayoutId id="2147483662" r:id="rId4"/>
    <p:sldLayoutId id="214748367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4400" b="1" kern="1200" smtClean="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protocols.ht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2441" y="437219"/>
            <a:ext cx="6402288" cy="1420487"/>
          </a:xfrm>
        </p:spPr>
        <p:txBody>
          <a:bodyPr/>
          <a:lstStyle/>
          <a:p>
            <a:r>
              <a:rPr lang="en-US" dirty="0" smtClean="0"/>
              <a:t>MUM Colombia 2010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Implementación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MikroTik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diferentes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entornos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Colegios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Pymes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ISP,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Gobierno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635896" y="4725144"/>
            <a:ext cx="52578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0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Ing</a:t>
            </a:r>
            <a:r>
              <a:rPr lang="en-US" dirty="0" smtClean="0"/>
              <a:t>. </a:t>
            </a:r>
            <a:r>
              <a:rPr lang="en-US" dirty="0" err="1" smtClean="0"/>
              <a:t>Camilo</a:t>
            </a:r>
            <a:r>
              <a:rPr lang="en-US" dirty="0" smtClean="0"/>
              <a:t> </a:t>
            </a:r>
            <a:r>
              <a:rPr lang="en-US" dirty="0" err="1" smtClean="0"/>
              <a:t>Jaraba</a:t>
            </a:r>
            <a:r>
              <a:rPr lang="en-US" dirty="0" smtClean="0"/>
              <a:t> C.</a:t>
            </a:r>
            <a:br>
              <a:rPr lang="en-US" dirty="0" smtClean="0"/>
            </a:br>
            <a:r>
              <a:rPr lang="en-US" dirty="0" smtClean="0"/>
              <a:t>Digital Business DBX Ltda.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661248"/>
            <a:ext cx="4448796" cy="13813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05" y="188640"/>
            <a:ext cx="1835696" cy="1917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4968552" cy="1143000"/>
          </a:xfrm>
        </p:spPr>
        <p:txBody>
          <a:bodyPr>
            <a:normAutofit/>
          </a:bodyPr>
          <a:lstStyle/>
          <a:p>
            <a:r>
              <a:rPr lang="es-CO" dirty="0" smtClean="0"/>
              <a:t>Soluciones ISP Pyme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5651"/>
            <a:ext cx="2792612" cy="867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597969"/>
            <a:ext cx="917848" cy="95882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0" indent="0" algn="ctr">
              <a:buNone/>
            </a:pPr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QoS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FailOver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PPPoE – </a:t>
            </a:r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Hotspot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ACL.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52044"/>
            <a:ext cx="4394026" cy="414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6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4968552" cy="1143000"/>
          </a:xfrm>
        </p:spPr>
        <p:txBody>
          <a:bodyPr>
            <a:normAutofit/>
          </a:bodyPr>
          <a:lstStyle/>
          <a:p>
            <a:r>
              <a:rPr lang="es-CO" dirty="0" smtClean="0"/>
              <a:t>Soluciones ISP Pyme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5651"/>
            <a:ext cx="2792612" cy="867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597969"/>
            <a:ext cx="917848" cy="958823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22816"/>
            <a:ext cx="6336704" cy="5432806"/>
          </a:xfrm>
        </p:spPr>
      </p:pic>
    </p:spTree>
    <p:extLst>
      <p:ext uri="{BB962C8B-B14F-4D97-AF65-F5344CB8AC3E}">
        <p14:creationId xmlns:p14="http://schemas.microsoft.com/office/powerpoint/2010/main" val="281661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4968552" cy="1143000"/>
          </a:xfrm>
        </p:spPr>
        <p:txBody>
          <a:bodyPr>
            <a:normAutofit/>
          </a:bodyPr>
          <a:lstStyle/>
          <a:p>
            <a:r>
              <a:rPr lang="es-CO" dirty="0" smtClean="0"/>
              <a:t>Soluciones ISP Pyme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5651"/>
            <a:ext cx="2792612" cy="867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597969"/>
            <a:ext cx="917848" cy="95882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28800"/>
            <a:ext cx="7776864" cy="4832507"/>
          </a:xfrm>
        </p:spPr>
      </p:pic>
    </p:spTree>
    <p:extLst>
      <p:ext uri="{BB962C8B-B14F-4D97-AF65-F5344CB8AC3E}">
        <p14:creationId xmlns:p14="http://schemas.microsoft.com/office/powerpoint/2010/main" val="212410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4968552" cy="1143000"/>
          </a:xfrm>
        </p:spPr>
        <p:txBody>
          <a:bodyPr>
            <a:normAutofit/>
          </a:bodyPr>
          <a:lstStyle/>
          <a:p>
            <a:r>
              <a:rPr lang="es-CO" dirty="0" smtClean="0"/>
              <a:t>Soluciones ISP Pyme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5651"/>
            <a:ext cx="2792612" cy="867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597969"/>
            <a:ext cx="917848" cy="9588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Roles </a:t>
            </a:r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Mikrotik</a:t>
            </a:r>
            <a:endParaRPr lang="es-CO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QoS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(Colas – Control de Tráfico)</a:t>
            </a:r>
          </a:p>
          <a:p>
            <a:pPr lvl="1"/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Hotspot</a:t>
            </a:r>
            <a:endParaRPr lang="es-CO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Filter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Layer7</a:t>
            </a:r>
          </a:p>
          <a:p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Roles Ubuntu Server</a:t>
            </a:r>
          </a:p>
          <a:p>
            <a:pPr lvl="1"/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</a:t>
            </a:r>
          </a:p>
          <a:p>
            <a:pPr lvl="1"/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Proxy Cache.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089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4968552" cy="1143000"/>
          </a:xfrm>
        </p:spPr>
        <p:txBody>
          <a:bodyPr>
            <a:normAutofit/>
          </a:bodyPr>
          <a:lstStyle/>
          <a:p>
            <a:r>
              <a:rPr lang="es-CO" dirty="0" smtClean="0"/>
              <a:t>Soluciones ISP Pyme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5651"/>
            <a:ext cx="2792612" cy="867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597969"/>
            <a:ext cx="917848" cy="95882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9" y="2199076"/>
            <a:ext cx="8812397" cy="4254260"/>
          </a:xfrm>
        </p:spPr>
      </p:pic>
    </p:spTree>
    <p:extLst>
      <p:ext uri="{BB962C8B-B14F-4D97-AF65-F5344CB8AC3E}">
        <p14:creationId xmlns:p14="http://schemas.microsoft.com/office/powerpoint/2010/main" val="10987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4968552" cy="1143000"/>
          </a:xfrm>
        </p:spPr>
        <p:txBody>
          <a:bodyPr>
            <a:normAutofit/>
          </a:bodyPr>
          <a:lstStyle/>
          <a:p>
            <a:r>
              <a:rPr lang="es-CO" dirty="0" smtClean="0"/>
              <a:t>Soluciones ISP Pyme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5651"/>
            <a:ext cx="2792612" cy="867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597969"/>
            <a:ext cx="917848" cy="9588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Roles </a:t>
            </a:r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Mikrotik</a:t>
            </a:r>
            <a:endParaRPr lang="es-CO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QoS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(Colas – Control de Tráfico)</a:t>
            </a:r>
          </a:p>
          <a:p>
            <a:pPr lvl="1"/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Hotspot</a:t>
            </a:r>
            <a:endParaRPr lang="es-CO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Filter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Layer7</a:t>
            </a:r>
          </a:p>
          <a:p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Roles Ubuntu Server</a:t>
            </a:r>
          </a:p>
          <a:p>
            <a:pPr lvl="1"/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</a:t>
            </a:r>
          </a:p>
          <a:p>
            <a:pPr lvl="1"/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Proxy Cache</a:t>
            </a:r>
          </a:p>
          <a:p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Roles </a:t>
            </a:r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Mikrotik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Master</a:t>
            </a:r>
          </a:p>
          <a:p>
            <a:pPr lvl="1"/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Balanceo de Cargas - </a:t>
            </a:r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FailOver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862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4968552" cy="1143000"/>
          </a:xfrm>
        </p:spPr>
        <p:txBody>
          <a:bodyPr>
            <a:normAutofit/>
          </a:bodyPr>
          <a:lstStyle/>
          <a:p>
            <a:r>
              <a:rPr lang="es-CO" dirty="0" smtClean="0"/>
              <a:t>Algunos Ejemplos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5651"/>
            <a:ext cx="2792612" cy="867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597969"/>
            <a:ext cx="917848" cy="9588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O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Mikrotik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Layer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</a:t>
            </a:r>
          </a:p>
          <a:p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Proxy Básico</a:t>
            </a:r>
          </a:p>
          <a:p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Proxy + Ubuntu Server.</a:t>
            </a:r>
            <a:endParaRPr lang="es-CO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54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4968552" cy="1143000"/>
          </a:xfrm>
        </p:spPr>
        <p:txBody>
          <a:bodyPr>
            <a:normAutofit/>
          </a:bodyPr>
          <a:lstStyle/>
          <a:p>
            <a:r>
              <a:rPr lang="es-CO" dirty="0" smtClean="0"/>
              <a:t>Algunos Ejemplos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5651"/>
            <a:ext cx="2792612" cy="867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597969"/>
            <a:ext cx="917848" cy="9588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Mikrotik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Layer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</a:t>
            </a:r>
          </a:p>
          <a:p>
            <a:pPr lvl="1"/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Definir la Expresión Regular a evaluar.</a:t>
            </a:r>
          </a:p>
          <a:p>
            <a:pPr lvl="1"/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Crear la Expresión Regular.</a:t>
            </a:r>
          </a:p>
          <a:p>
            <a:pPr lvl="1"/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Crear la Regla para dicha Expresión Regular.</a:t>
            </a:r>
          </a:p>
          <a:p>
            <a:pPr lvl="1"/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Verificar.</a:t>
            </a:r>
          </a:p>
        </p:txBody>
      </p:sp>
    </p:spTree>
    <p:extLst>
      <p:ext uri="{BB962C8B-B14F-4D97-AF65-F5344CB8AC3E}">
        <p14:creationId xmlns:p14="http://schemas.microsoft.com/office/powerpoint/2010/main" val="28943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4968552" cy="1143000"/>
          </a:xfrm>
        </p:spPr>
        <p:txBody>
          <a:bodyPr>
            <a:normAutofit/>
          </a:bodyPr>
          <a:lstStyle/>
          <a:p>
            <a:r>
              <a:rPr lang="es-CO" dirty="0" smtClean="0"/>
              <a:t>Algunos Ejemplos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5651"/>
            <a:ext cx="2792612" cy="867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597969"/>
            <a:ext cx="917848" cy="9588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Mikrotik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Layer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</a:t>
            </a:r>
          </a:p>
        </p:txBody>
      </p:sp>
      <p:pic>
        <p:nvPicPr>
          <p:cNvPr id="3074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6" y="2492896"/>
            <a:ext cx="867901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73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4968552" cy="1143000"/>
          </a:xfrm>
        </p:spPr>
        <p:txBody>
          <a:bodyPr>
            <a:normAutofit/>
          </a:bodyPr>
          <a:lstStyle/>
          <a:p>
            <a:r>
              <a:rPr lang="es-CO" dirty="0" smtClean="0"/>
              <a:t>Algunos Ejemplos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5651"/>
            <a:ext cx="2792612" cy="867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597969"/>
            <a:ext cx="917848" cy="9588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Mikrotik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Layer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4" y="2348880"/>
            <a:ext cx="7385858" cy="452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8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Nace como empresa en 2006.</a:t>
            </a:r>
          </a:p>
          <a:p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Pilares:</a:t>
            </a:r>
          </a:p>
          <a:p>
            <a:pPr lvl="1"/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de Software.</a:t>
            </a:r>
          </a:p>
          <a:p>
            <a:pPr lvl="1"/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Telecomunicaciones e Infraestructura.</a:t>
            </a:r>
          </a:p>
          <a:p>
            <a:pPr lvl="1"/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Seguridad de la Información.</a:t>
            </a:r>
          </a:p>
          <a:p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Experiencia en </a:t>
            </a:r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Networking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Desarrollo 15 años.</a:t>
            </a:r>
          </a:p>
          <a:p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Experiencia con </a:t>
            </a:r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Mikrotik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años.</a:t>
            </a:r>
          </a:p>
          <a:p>
            <a:pPr marL="0" indent="0" algn="ctr">
              <a:buNone/>
            </a:pPr>
            <a:r>
              <a:rPr lang="es-CO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www.digital01.com – info@digital01.com</a:t>
            </a:r>
          </a:p>
          <a:p>
            <a:endParaRPr lang="es-CO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360" y="185651"/>
            <a:ext cx="6039428" cy="18751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597969"/>
            <a:ext cx="917848" cy="95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4968552" cy="1143000"/>
          </a:xfrm>
        </p:spPr>
        <p:txBody>
          <a:bodyPr>
            <a:normAutofit/>
          </a:bodyPr>
          <a:lstStyle/>
          <a:p>
            <a:r>
              <a:rPr lang="es-CO" dirty="0" smtClean="0"/>
              <a:t>Algunos Ejemplos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5651"/>
            <a:ext cx="2792612" cy="867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597969"/>
            <a:ext cx="917848" cy="9588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Mikrotik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Layer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Regla </a:t>
            </a:r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Filter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CO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857247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20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4968552" cy="1143000"/>
          </a:xfrm>
        </p:spPr>
        <p:txBody>
          <a:bodyPr>
            <a:normAutofit/>
          </a:bodyPr>
          <a:lstStyle/>
          <a:p>
            <a:r>
              <a:rPr lang="es-CO" dirty="0" smtClean="0"/>
              <a:t>Algunos Ejemplos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5651"/>
            <a:ext cx="2792612" cy="867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597969"/>
            <a:ext cx="917848" cy="9588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Mikrotik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Layer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Regla </a:t>
            </a:r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Filter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CO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76" y="2420888"/>
            <a:ext cx="853489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09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4968552" cy="1143000"/>
          </a:xfrm>
        </p:spPr>
        <p:txBody>
          <a:bodyPr>
            <a:normAutofit/>
          </a:bodyPr>
          <a:lstStyle/>
          <a:p>
            <a:r>
              <a:rPr lang="es-CO" dirty="0" smtClean="0"/>
              <a:t>Algunos Ejemplos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5651"/>
            <a:ext cx="2792612" cy="867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597969"/>
            <a:ext cx="917848" cy="9588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Mikrotik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Proxy Básico.</a:t>
            </a:r>
            <a:endParaRPr lang="es-CO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6" y="2780928"/>
            <a:ext cx="450589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978" y="2780928"/>
            <a:ext cx="414153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26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4968552" cy="1143000"/>
          </a:xfrm>
        </p:spPr>
        <p:txBody>
          <a:bodyPr>
            <a:normAutofit/>
          </a:bodyPr>
          <a:lstStyle/>
          <a:p>
            <a:r>
              <a:rPr lang="es-CO" dirty="0" smtClean="0"/>
              <a:t>Algunos Ejemplos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5651"/>
            <a:ext cx="2792612" cy="867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597969"/>
            <a:ext cx="917848" cy="9588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Mikrotik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Proxy Básico.</a:t>
            </a:r>
            <a:endParaRPr lang="es-CO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93" y="2330152"/>
            <a:ext cx="7303499" cy="441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4968552" cy="1143000"/>
          </a:xfrm>
        </p:spPr>
        <p:txBody>
          <a:bodyPr>
            <a:normAutofit/>
          </a:bodyPr>
          <a:lstStyle/>
          <a:p>
            <a:r>
              <a:rPr lang="es-CO" dirty="0" smtClean="0"/>
              <a:t>Algunos Ejemplos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5651"/>
            <a:ext cx="2792612" cy="867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597969"/>
            <a:ext cx="917848" cy="9588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Mikrotik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Proxy Básico.</a:t>
            </a:r>
            <a:endParaRPr lang="es-CO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6" y="2348880"/>
            <a:ext cx="869799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71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4968552" cy="1143000"/>
          </a:xfrm>
        </p:spPr>
        <p:txBody>
          <a:bodyPr>
            <a:normAutofit/>
          </a:bodyPr>
          <a:lstStyle/>
          <a:p>
            <a:r>
              <a:rPr lang="es-CO" dirty="0" smtClean="0"/>
              <a:t>Algunos Ejemplos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5651"/>
            <a:ext cx="2792612" cy="867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597969"/>
            <a:ext cx="917848" cy="9588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Mikrotik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Proxy Básico.</a:t>
            </a:r>
            <a:endParaRPr lang="es-CO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71" y="2492896"/>
            <a:ext cx="861110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4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4968552" cy="1143000"/>
          </a:xfrm>
        </p:spPr>
        <p:txBody>
          <a:bodyPr>
            <a:normAutofit/>
          </a:bodyPr>
          <a:lstStyle/>
          <a:p>
            <a:r>
              <a:rPr lang="es-CO" dirty="0" smtClean="0"/>
              <a:t>Algunos Ejemplos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5651"/>
            <a:ext cx="2792612" cy="867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597969"/>
            <a:ext cx="917848" cy="9588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Mikrotik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Proxy + Ubuntu Server.</a:t>
            </a:r>
            <a:endParaRPr lang="es-CO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6" y="2564904"/>
            <a:ext cx="867140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00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4968552" cy="1143000"/>
          </a:xfrm>
        </p:spPr>
        <p:txBody>
          <a:bodyPr>
            <a:normAutofit/>
          </a:bodyPr>
          <a:lstStyle/>
          <a:p>
            <a:r>
              <a:rPr lang="es-CO" dirty="0" smtClean="0"/>
              <a:t>Algunos Ejemplos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5651"/>
            <a:ext cx="2792612" cy="867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597969"/>
            <a:ext cx="917848" cy="9588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Mikrotik</a:t>
            </a:r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Proxy + Ubuntu Server.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6" y="2348880"/>
            <a:ext cx="869799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12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4968552" cy="1143000"/>
          </a:xfrm>
        </p:spPr>
        <p:txBody>
          <a:bodyPr>
            <a:normAutofit/>
          </a:bodyPr>
          <a:lstStyle/>
          <a:p>
            <a:r>
              <a:rPr lang="es-CO" dirty="0" smtClean="0"/>
              <a:t>Algunos Ejemplos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5651"/>
            <a:ext cx="2792612" cy="867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597969"/>
            <a:ext cx="917848" cy="9588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Mikrotik</a:t>
            </a:r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Proxy + Ubuntu Server.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71" y="2492896"/>
            <a:ext cx="861110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67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4968552" cy="1143000"/>
          </a:xfrm>
        </p:spPr>
        <p:txBody>
          <a:bodyPr>
            <a:normAutofit/>
          </a:bodyPr>
          <a:lstStyle/>
          <a:p>
            <a:r>
              <a:rPr lang="es-CO" dirty="0" smtClean="0"/>
              <a:t>Algunos Ejemplos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5651"/>
            <a:ext cx="2792612" cy="867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597969"/>
            <a:ext cx="917848" cy="9588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Mikrotik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Proxy + Ubuntu Server.</a:t>
            </a:r>
          </a:p>
          <a:p>
            <a:pPr lvl="1"/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Iptables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–t </a:t>
            </a:r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–A PREROUTING –p </a:t>
            </a:r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tcp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–s 192.168.123.0/30 –</a:t>
            </a:r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dport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80 –j REDIRECT –</a:t>
            </a:r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to-ports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3128</a:t>
            </a:r>
          </a:p>
          <a:p>
            <a:pPr lvl="1"/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Iptables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–t </a:t>
            </a:r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–A POSTROUTING –o eth0 –j MASQUERADE</a:t>
            </a:r>
          </a:p>
          <a:p>
            <a:pPr lvl="1"/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 </a:t>
            </a:r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kernel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ip_forward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</a:t>
            </a:r>
          </a:p>
          <a:p>
            <a:pPr lvl="2"/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echo ¨1¨ &gt; /</a:t>
            </a:r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/net/ipv4/</a:t>
            </a:r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ip_forward</a:t>
            </a:r>
            <a:endParaRPr lang="es-CO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ditar /</a:t>
            </a:r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sysctl.conf</a:t>
            </a:r>
            <a:endParaRPr lang="es-CO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590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4968552" cy="1143000"/>
          </a:xfrm>
        </p:spPr>
        <p:txBody>
          <a:bodyPr/>
          <a:lstStyle/>
          <a:p>
            <a:r>
              <a:rPr lang="es-CO" dirty="0" smtClean="0"/>
              <a:t>Agenda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Introducción.</a:t>
            </a:r>
            <a:endParaRPr lang="es-CO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Necesidades del cliente.</a:t>
            </a:r>
          </a:p>
          <a:p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Retos.</a:t>
            </a:r>
          </a:p>
          <a:p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Soluciones ISP pyme.</a:t>
            </a:r>
          </a:p>
          <a:p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Algunos </a:t>
            </a:r>
            <a:r>
              <a:rPr lang="es-C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jemplos.</a:t>
            </a:r>
            <a:endParaRPr lang="es-CO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Preguntas.</a:t>
            </a:r>
          </a:p>
          <a:p>
            <a:endParaRPr lang="es-CO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5651"/>
            <a:ext cx="2792612" cy="867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597969"/>
            <a:ext cx="917848" cy="95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007" y="2996952"/>
            <a:ext cx="6822353" cy="1143000"/>
          </a:xfrm>
        </p:spPr>
        <p:txBody>
          <a:bodyPr>
            <a:noAutofit/>
          </a:bodyPr>
          <a:lstStyle/>
          <a:p>
            <a:r>
              <a:rPr lang="es-CO" sz="8000" dirty="0" smtClean="0"/>
              <a:t>¿Preguntas?</a:t>
            </a:r>
            <a:endParaRPr lang="es-CO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5651"/>
            <a:ext cx="2792612" cy="867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597969"/>
            <a:ext cx="917848" cy="95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0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276872"/>
            <a:ext cx="6246289" cy="1143000"/>
          </a:xfrm>
        </p:spPr>
        <p:txBody>
          <a:bodyPr>
            <a:noAutofit/>
          </a:bodyPr>
          <a:lstStyle/>
          <a:p>
            <a:r>
              <a:rPr lang="es-CO" sz="8000" dirty="0" smtClean="0"/>
              <a:t>Gracias!!!</a:t>
            </a:r>
            <a:endParaRPr lang="es-CO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17032"/>
            <a:ext cx="7371596" cy="2288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8640"/>
            <a:ext cx="2880320" cy="300890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90237" y="5742384"/>
            <a:ext cx="62462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b="1" kern="120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dirty="0"/>
              <a:t>www.digital01.com – info@digital01.com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1398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4968552" cy="1143000"/>
          </a:xfrm>
        </p:spPr>
        <p:txBody>
          <a:bodyPr/>
          <a:lstStyle/>
          <a:p>
            <a:r>
              <a:rPr lang="es-CO" dirty="0" smtClean="0"/>
              <a:t>Introducción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Pyme.</a:t>
            </a:r>
          </a:p>
          <a:p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Colegios.</a:t>
            </a:r>
          </a:p>
          <a:p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Gobierno.</a:t>
            </a:r>
          </a:p>
          <a:p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ISP Pyme.</a:t>
            </a:r>
          </a:p>
          <a:p>
            <a:endParaRPr lang="es-CO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5651"/>
            <a:ext cx="2792612" cy="867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597969"/>
            <a:ext cx="917848" cy="95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4968552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Necesidades del Cliente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Pyme = </a:t>
            </a:r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Routing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básico + </a:t>
            </a:r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QoS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Colegios = </a:t>
            </a:r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QoS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Proxy, </a:t>
            </a:r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Hotspot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Gobierno = </a:t>
            </a:r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Hotspot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FailOver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Horarios, Zonas.</a:t>
            </a:r>
          </a:p>
          <a:p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ISP Pyme = </a:t>
            </a:r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QoS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Hotspot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CO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FailOver</a:t>
            </a:r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PPPoE, Filtro de Contenidos.</a:t>
            </a:r>
          </a:p>
          <a:p>
            <a:endParaRPr lang="es-CO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5651"/>
            <a:ext cx="2792612" cy="867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597969"/>
            <a:ext cx="917848" cy="95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5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4968552" cy="1143000"/>
          </a:xfrm>
        </p:spPr>
        <p:txBody>
          <a:bodyPr>
            <a:normAutofit/>
          </a:bodyPr>
          <a:lstStyle/>
          <a:p>
            <a:r>
              <a:rPr lang="es-CO" dirty="0" smtClean="0"/>
              <a:t>Retos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Competencia.</a:t>
            </a:r>
          </a:p>
          <a:p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Necesidades de Hardware.</a:t>
            </a:r>
          </a:p>
          <a:p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Soluciones a la medida.</a:t>
            </a:r>
          </a:p>
          <a:p>
            <a:r>
              <a:rPr lang="es-C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 Agregados.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5651"/>
            <a:ext cx="2792612" cy="867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597969"/>
            <a:ext cx="917848" cy="95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4968552" cy="1143000"/>
          </a:xfrm>
        </p:spPr>
        <p:txBody>
          <a:bodyPr>
            <a:normAutofit/>
          </a:bodyPr>
          <a:lstStyle/>
          <a:p>
            <a:r>
              <a:rPr lang="es-CO" dirty="0" smtClean="0"/>
              <a:t>Retos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5651"/>
            <a:ext cx="2792612" cy="867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597969"/>
            <a:ext cx="917848" cy="95882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235965"/>
              </p:ext>
            </p:extLst>
          </p:nvPr>
        </p:nvGraphicFramePr>
        <p:xfrm>
          <a:off x="539552" y="1844821"/>
          <a:ext cx="8208911" cy="45365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1733"/>
                <a:gridCol w="2062681"/>
                <a:gridCol w="1560947"/>
                <a:gridCol w="529608"/>
                <a:gridCol w="1992995"/>
                <a:gridCol w="1560947"/>
              </a:tblGrid>
              <a:tr h="41652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</a:rPr>
                        <a:t>Presupuesto Solución Básica.</a:t>
                      </a:r>
                      <a:endParaRPr lang="es-CO" sz="2000" b="1" i="0" u="none" strike="noStrike" dirty="0">
                        <a:solidFill>
                          <a:srgbClr val="3F3F3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2842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>
                          <a:effectLst/>
                        </a:rPr>
                        <a:t>Precios de la tabla en Dolares US. (2009)</a:t>
                      </a:r>
                      <a:endParaRPr lang="es-CO" sz="2000" b="1" i="0" u="none" strike="noStrike">
                        <a:solidFill>
                          <a:srgbClr val="3F3F3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998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>
                          <a:effectLst/>
                        </a:rPr>
                        <a:t>Mikrotik</a:t>
                      </a:r>
                      <a:endParaRPr lang="es-CO" sz="2400" b="1" i="0" u="none" strike="noStrike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2400" u="none" strike="noStrike">
                          <a:effectLst/>
                        </a:rPr>
                        <a:t>Cisco</a:t>
                      </a:r>
                      <a:endParaRPr lang="es-CO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618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Cant</a:t>
                      </a:r>
                      <a:r>
                        <a:rPr lang="es-CO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.</a:t>
                      </a:r>
                      <a:endParaRPr lang="es-CO" sz="1600" b="1" i="0" u="none" strike="noStrike" dirty="0">
                        <a:solidFill>
                          <a:srgbClr val="9C000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Descripcion</a:t>
                      </a:r>
                      <a:endParaRPr lang="es-CO" sz="1600" b="1" i="0" u="none" strike="noStrike" dirty="0">
                        <a:solidFill>
                          <a:srgbClr val="9C000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Costo</a:t>
                      </a:r>
                      <a:endParaRPr lang="es-CO" sz="1600" b="1" i="0" u="none" strike="noStrike" dirty="0">
                        <a:solidFill>
                          <a:srgbClr val="9C000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Cant</a:t>
                      </a:r>
                      <a:r>
                        <a:rPr lang="es-CO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.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Descripción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Costo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4308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+mj-lt"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9C000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 err="1">
                          <a:effectLst/>
                          <a:latin typeface="+mj-lt"/>
                        </a:rPr>
                        <a:t>RouterOS</a:t>
                      </a:r>
                      <a:endParaRPr lang="es-CO" sz="1400" b="0" i="0" u="none" strike="noStrike" dirty="0">
                        <a:solidFill>
                          <a:srgbClr val="9C000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+mj-lt"/>
                        </a:rPr>
                        <a:t> $                    95,00 </a:t>
                      </a:r>
                      <a:endParaRPr lang="es-CO" sz="1400" b="0" i="0" u="none" strike="noStrike">
                        <a:solidFill>
                          <a:srgbClr val="9C000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+mj-lt"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 err="1">
                          <a:effectLst/>
                          <a:latin typeface="+mj-lt"/>
                        </a:rPr>
                        <a:t>Router</a:t>
                      </a:r>
                      <a:r>
                        <a:rPr lang="es-CO" sz="1400" u="none" strike="noStrike" dirty="0">
                          <a:effectLst/>
                          <a:latin typeface="+mj-lt"/>
                        </a:rPr>
                        <a:t> 28XX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  <a:latin typeface="+mj-lt"/>
                        </a:rPr>
                        <a:t> $              2.750,00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4308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+mj-lt"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9C000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 err="1">
                          <a:effectLst/>
                          <a:latin typeface="+mj-lt"/>
                        </a:rPr>
                        <a:t>Swicth</a:t>
                      </a:r>
                      <a:r>
                        <a:rPr lang="es-CO" sz="1400" u="none" strike="noStrike" dirty="0">
                          <a:effectLst/>
                          <a:latin typeface="+mj-lt"/>
                        </a:rPr>
                        <a:t> 24 </a:t>
                      </a:r>
                      <a:r>
                        <a:rPr lang="es-CO" sz="1400" u="none" strike="noStrike" dirty="0" err="1">
                          <a:effectLst/>
                          <a:latin typeface="+mj-lt"/>
                        </a:rPr>
                        <a:t>Ptos</a:t>
                      </a:r>
                      <a:endParaRPr lang="es-CO" sz="1400" b="0" i="0" u="none" strike="noStrike" dirty="0">
                        <a:solidFill>
                          <a:srgbClr val="9C000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+mj-lt"/>
                        </a:rPr>
                        <a:t> $                  120,00 </a:t>
                      </a:r>
                      <a:endParaRPr lang="es-CO" sz="1400" b="0" i="0" u="none" strike="noStrike">
                        <a:solidFill>
                          <a:srgbClr val="9C000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+mj-lt"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+mj-lt"/>
                        </a:rPr>
                        <a:t>Switch 2960 24 ptos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+mj-lt"/>
                        </a:rPr>
                        <a:t> $              1.295,00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4308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+mj-lt"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9C000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 err="1">
                          <a:effectLst/>
                          <a:latin typeface="+mj-lt"/>
                        </a:rPr>
                        <a:t>Swicth</a:t>
                      </a:r>
                      <a:r>
                        <a:rPr lang="es-CO" sz="1400" u="none" strike="noStrike" dirty="0">
                          <a:effectLst/>
                          <a:latin typeface="+mj-lt"/>
                        </a:rPr>
                        <a:t> 16 </a:t>
                      </a:r>
                      <a:r>
                        <a:rPr lang="es-CO" sz="1400" u="none" strike="noStrike" dirty="0" err="1">
                          <a:effectLst/>
                          <a:latin typeface="+mj-lt"/>
                        </a:rPr>
                        <a:t>Ptos</a:t>
                      </a:r>
                      <a:endParaRPr lang="es-CO" sz="1400" b="0" i="0" u="none" strike="noStrike" dirty="0">
                        <a:solidFill>
                          <a:srgbClr val="9C000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  <a:latin typeface="+mj-lt"/>
                        </a:rPr>
                        <a:t> $                    85,00 </a:t>
                      </a:r>
                      <a:endParaRPr lang="es-CO" sz="1400" b="0" i="0" u="none" strike="noStrike" dirty="0">
                        <a:solidFill>
                          <a:srgbClr val="9C000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+mj-lt"/>
                        </a:rPr>
                        <a:t>-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+mj-lt"/>
                        </a:rPr>
                        <a:t>-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+mj-lt"/>
                        </a:rPr>
                        <a:t> -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4308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+mj-lt"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9C000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+mj-lt"/>
                        </a:rPr>
                        <a:t>Access Point</a:t>
                      </a:r>
                      <a:endParaRPr lang="es-CO" sz="1400" b="0" i="0" u="none" strike="noStrike">
                        <a:solidFill>
                          <a:srgbClr val="9C000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  <a:latin typeface="+mj-lt"/>
                        </a:rPr>
                        <a:t> $                  124,00 </a:t>
                      </a:r>
                      <a:endParaRPr lang="es-CO" sz="1400" b="0" i="0" u="none" strike="noStrike" dirty="0">
                        <a:solidFill>
                          <a:srgbClr val="9C000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+mj-lt"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+mj-lt"/>
                        </a:rPr>
                        <a:t>AP1250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+mj-lt"/>
                        </a:rPr>
                        <a:t> $                  900,00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43080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+mj-lt"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9C000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  <a:latin typeface="+mj-lt"/>
                        </a:rPr>
                        <a:t>CPU Standard 4 NIC GB</a:t>
                      </a:r>
                      <a:endParaRPr lang="pl-PL" sz="1400" b="0" i="0" u="none" strike="noStrike">
                        <a:solidFill>
                          <a:srgbClr val="9C000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  <a:latin typeface="+mj-lt"/>
                        </a:rPr>
                        <a:t> $                  800,00 </a:t>
                      </a:r>
                      <a:endParaRPr lang="es-CO" sz="1400" b="0" i="0" u="none" strike="noStrike" dirty="0">
                        <a:solidFill>
                          <a:srgbClr val="9C000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>
                          <a:effectLst/>
                          <a:latin typeface="+mj-lt"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  <a:latin typeface="+mj-lt"/>
                        </a:rPr>
                        <a:t>CPU Standard 2 NIC GB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+mj-lt"/>
                        </a:rPr>
                        <a:t> $                  650,00 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43080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>
                          <a:effectLst/>
                          <a:latin typeface="+mj-lt"/>
                        </a:rPr>
                        <a:t> </a:t>
                      </a:r>
                      <a:endParaRPr lang="es-CO" sz="1400" b="0" i="0" u="none" strike="noStrike">
                        <a:solidFill>
                          <a:srgbClr val="9C000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  <a:latin typeface="+mj-lt"/>
                        </a:rPr>
                        <a:t>Mano Obra</a:t>
                      </a:r>
                      <a:endParaRPr lang="es-CO" sz="1400" b="0" i="0" u="none" strike="noStrike">
                        <a:solidFill>
                          <a:srgbClr val="9C000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  <a:latin typeface="+mj-lt"/>
                        </a:rPr>
                        <a:t> $                  800,00 </a:t>
                      </a:r>
                      <a:endParaRPr lang="es-CO" sz="1400" b="0" i="0" u="none" strike="noStrike" dirty="0">
                        <a:solidFill>
                          <a:srgbClr val="9C0006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  <a:latin typeface="+mj-lt"/>
                        </a:rPr>
                        <a:t>Mano Obra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 dirty="0">
                          <a:effectLst/>
                          <a:latin typeface="+mj-lt"/>
                        </a:rPr>
                        <a:t> $                  600,00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34511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</a:rPr>
                        <a:t> </a:t>
                      </a:r>
                      <a:endParaRPr lang="es-CO" sz="1100" b="0" i="0" u="none" strike="noStrike">
                        <a:solidFill>
                          <a:srgbClr val="9C0006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es-CO" sz="2000" b="1" i="0" u="none" strike="noStrike" dirty="0">
                        <a:solidFill>
                          <a:srgbClr val="9C000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$ 2.024,00 </a:t>
                      </a:r>
                      <a:endParaRPr lang="es-CO" sz="2000" b="1" i="0" u="none" strike="noStrike" dirty="0">
                        <a:solidFill>
                          <a:srgbClr val="9C000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u="none" strike="noStrike">
                          <a:effectLst/>
                        </a:rPr>
                        <a:t> 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$ 6.195,00 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76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4968552" cy="1143000"/>
          </a:xfrm>
        </p:spPr>
        <p:txBody>
          <a:bodyPr>
            <a:normAutofit/>
          </a:bodyPr>
          <a:lstStyle/>
          <a:p>
            <a:r>
              <a:rPr lang="es-CO" dirty="0" smtClean="0"/>
              <a:t>Retos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5651"/>
            <a:ext cx="2792612" cy="867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597969"/>
            <a:ext cx="917848" cy="958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65" y="1700808"/>
            <a:ext cx="6337315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4968552" cy="1143000"/>
          </a:xfrm>
        </p:spPr>
        <p:txBody>
          <a:bodyPr>
            <a:normAutofit/>
          </a:bodyPr>
          <a:lstStyle/>
          <a:p>
            <a:r>
              <a:rPr lang="es-CO" dirty="0" smtClean="0"/>
              <a:t>Retos</a:t>
            </a:r>
            <a:endParaRPr lang="es-C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5651"/>
            <a:ext cx="2792612" cy="867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597969"/>
            <a:ext cx="917848" cy="958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6528725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5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Pro_WesternHemispher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D60D30-713E-453E-94E8-1A13EB413C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PresentationPro_WesternHemisphere</Template>
  <TotalTime>0</TotalTime>
  <Words>516</Words>
  <Application>Microsoft Office PowerPoint</Application>
  <PresentationFormat>On-screen Show (4:3)</PresentationFormat>
  <Paragraphs>159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PresentationPro_WesternHemisphere</vt:lpstr>
      <vt:lpstr>MUM Colombia 2010</vt:lpstr>
      <vt:lpstr>PowerPoint Presentation</vt:lpstr>
      <vt:lpstr>Agenda</vt:lpstr>
      <vt:lpstr>Introducción</vt:lpstr>
      <vt:lpstr>Necesidades del Cliente</vt:lpstr>
      <vt:lpstr>Retos</vt:lpstr>
      <vt:lpstr>Retos</vt:lpstr>
      <vt:lpstr>Retos</vt:lpstr>
      <vt:lpstr>Retos</vt:lpstr>
      <vt:lpstr>Soluciones ISP Pyme</vt:lpstr>
      <vt:lpstr>Soluciones ISP Pyme</vt:lpstr>
      <vt:lpstr>Soluciones ISP Pyme</vt:lpstr>
      <vt:lpstr>Soluciones ISP Pyme</vt:lpstr>
      <vt:lpstr>Soluciones ISP Pyme</vt:lpstr>
      <vt:lpstr>Soluciones ISP Pyme</vt:lpstr>
      <vt:lpstr>Algunos Ejemplos</vt:lpstr>
      <vt:lpstr>Algunos Ejemplos</vt:lpstr>
      <vt:lpstr>Algunos Ejemplos</vt:lpstr>
      <vt:lpstr>Algunos Ejemplos</vt:lpstr>
      <vt:lpstr>Algunos Ejemplos</vt:lpstr>
      <vt:lpstr>Algunos Ejemplos</vt:lpstr>
      <vt:lpstr>Algunos Ejemplos</vt:lpstr>
      <vt:lpstr>Algunos Ejemplos</vt:lpstr>
      <vt:lpstr>Algunos Ejemplos</vt:lpstr>
      <vt:lpstr>Algunos Ejemplos</vt:lpstr>
      <vt:lpstr>Algunos Ejemplos</vt:lpstr>
      <vt:lpstr>Algunos Ejemplos</vt:lpstr>
      <vt:lpstr>Algunos Ejemplos</vt:lpstr>
      <vt:lpstr>Algunos Ejemplos</vt:lpstr>
      <vt:lpstr>¿Preguntas?</vt:lpstr>
      <vt:lpstr>Gracias!!!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2010-11-18T23:01:53Z</dcterms:created>
  <dcterms:modified xsi:type="dcterms:W3CDTF">2010-11-19T03:38:19Z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TC010241394</vt:lpwstr>
  </property>
</Properties>
</file>