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57" r:id="rId4"/>
    <p:sldId id="289" r:id="rId5"/>
    <p:sldId id="258" r:id="rId6"/>
    <p:sldId id="259" r:id="rId7"/>
    <p:sldId id="260" r:id="rId8"/>
    <p:sldId id="261" r:id="rId9"/>
    <p:sldId id="262" r:id="rId10"/>
    <p:sldId id="263" r:id="rId11"/>
    <p:sldId id="264" r:id="rId12"/>
    <p:sldId id="265" r:id="rId13"/>
    <p:sldId id="266" r:id="rId14"/>
    <p:sldId id="279" r:id="rId15"/>
    <p:sldId id="267" r:id="rId16"/>
    <p:sldId id="268" r:id="rId17"/>
    <p:sldId id="280" r:id="rId18"/>
    <p:sldId id="269" r:id="rId19"/>
    <p:sldId id="270" r:id="rId20"/>
    <p:sldId id="271" r:id="rId21"/>
    <p:sldId id="281" r:id="rId22"/>
    <p:sldId id="272" r:id="rId23"/>
    <p:sldId id="273" r:id="rId24"/>
    <p:sldId id="282" r:id="rId25"/>
    <p:sldId id="283" r:id="rId26"/>
    <p:sldId id="274" r:id="rId27"/>
    <p:sldId id="284" r:id="rId28"/>
    <p:sldId id="286" r:id="rId29"/>
    <p:sldId id="275" r:id="rId30"/>
    <p:sldId id="276" r:id="rId31"/>
    <p:sldId id="277" r:id="rId32"/>
    <p:sldId id="278" r:id="rId33"/>
    <p:sldId id="290"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18C2-8279-4885-85DC-406BA7DE397E}" type="datetimeFigureOut">
              <a:rPr lang="es-EC" smtClean="0"/>
              <a:pPr/>
              <a:t>18/11/2010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9CAD34-68DB-4502-A479-F5B4E441F5F6}" type="slidenum">
              <a:rPr lang="es-EC" smtClean="0"/>
              <a:pPr/>
              <a:t>‹#›</a:t>
            </a:fld>
            <a:endParaRPr lang="es-EC"/>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18C2-8279-4885-85DC-406BA7DE397E}" type="datetimeFigureOut">
              <a:rPr lang="es-EC" smtClean="0"/>
              <a:pPr/>
              <a:t>18/11/2010</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CAD34-68DB-4502-A479-F5B4E441F5F6}" type="slidenum">
              <a:rPr lang="es-EC" smtClean="0"/>
              <a:pPr/>
              <a:t>‹#›</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logofinal4.png"/>
          <p:cNvPicPr>
            <a:picLocks noChangeAspect="1"/>
          </p:cNvPicPr>
          <p:nvPr/>
        </p:nvPicPr>
        <p:blipFill>
          <a:blip r:embed="rId2" cstate="print"/>
          <a:stretch>
            <a:fillRect/>
          </a:stretch>
        </p:blipFill>
        <p:spPr>
          <a:xfrm>
            <a:off x="500034" y="1500174"/>
            <a:ext cx="3948190" cy="2392843"/>
          </a:xfrm>
          <a:prstGeom prst="rect">
            <a:avLst/>
          </a:prstGeom>
          <a:ln>
            <a:noFill/>
          </a:ln>
          <a:effectLst>
            <a:outerShdw blurRad="292100" dist="139700" dir="2700000" algn="tl" rotWithShape="0">
              <a:srgbClr val="333333">
                <a:alpha val="65000"/>
              </a:srgbClr>
            </a:outerShdw>
          </a:effectLst>
        </p:spPr>
      </p:pic>
      <p:pic>
        <p:nvPicPr>
          <p:cNvPr id="3" name="Picture 2" descr="nuevo logo rediamerica.png"/>
          <p:cNvPicPr>
            <a:picLocks noChangeAspect="1"/>
          </p:cNvPicPr>
          <p:nvPr/>
        </p:nvPicPr>
        <p:blipFill>
          <a:blip r:embed="rId3" cstate="print"/>
          <a:stretch>
            <a:fillRect/>
          </a:stretch>
        </p:blipFill>
        <p:spPr>
          <a:xfrm>
            <a:off x="2000232" y="4357694"/>
            <a:ext cx="5528252" cy="937888"/>
          </a:xfrm>
          <a:prstGeom prst="rect">
            <a:avLst/>
          </a:prstGeom>
        </p:spPr>
      </p:pic>
      <p:pic>
        <p:nvPicPr>
          <p:cNvPr id="5" name="Picture 4" descr="LOGOWIFI.png"/>
          <p:cNvPicPr>
            <a:picLocks noChangeAspect="1"/>
          </p:cNvPicPr>
          <p:nvPr/>
        </p:nvPicPr>
        <p:blipFill>
          <a:blip r:embed="rId4" cstate="print"/>
          <a:stretch>
            <a:fillRect/>
          </a:stretch>
        </p:blipFill>
        <p:spPr>
          <a:xfrm>
            <a:off x="4714876" y="1857364"/>
            <a:ext cx="2930418" cy="181242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g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2143116"/>
            <a:ext cx="4643438" cy="1143000"/>
          </a:xfrm>
        </p:spPr>
        <p:txBody>
          <a:bodyPr>
            <a:normAutofit fontScale="90000"/>
          </a:bodyPr>
          <a:lstStyle/>
          <a:p>
            <a:pPr algn="l"/>
            <a:r>
              <a:rPr lang="es-ES" sz="2100" b="1" dirty="0">
                <a:solidFill>
                  <a:schemeClr val="bg1">
                    <a:lumMod val="95000"/>
                  </a:schemeClr>
                </a:solidFill>
                <a:latin typeface="Adobe Caslon Pro Bold" pitchFamily="18" charset="0"/>
                <a:cs typeface="Arial" pitchFamily="34" charset="0"/>
              </a:rPr>
              <a:t>Dentro de nuestros servicios se encuentran</a:t>
            </a:r>
            <a:r>
              <a:rPr lang="es-ES" sz="2100" dirty="0">
                <a:latin typeface="Adobe Caslon Pro Bold" pitchFamily="18" charset="0"/>
                <a:cs typeface="Arial" pitchFamily="34" charset="0"/>
              </a:rPr>
              <a:t>:</a:t>
            </a:r>
            <a:r>
              <a:rPr lang="es-EC" dirty="0"/>
              <a:t/>
            </a:r>
            <a:br>
              <a:rPr lang="es-EC" dirty="0"/>
            </a:br>
            <a:endParaRPr lang="es-EC" dirty="0"/>
          </a:p>
        </p:txBody>
      </p:sp>
      <p:sp>
        <p:nvSpPr>
          <p:cNvPr id="3" name="Content Placeholder 2"/>
          <p:cNvSpPr>
            <a:spLocks noGrp="1"/>
          </p:cNvSpPr>
          <p:nvPr>
            <p:ph idx="1"/>
          </p:nvPr>
        </p:nvSpPr>
        <p:spPr>
          <a:xfrm>
            <a:off x="642910" y="2643182"/>
            <a:ext cx="4400552" cy="1214446"/>
          </a:xfrm>
        </p:spPr>
        <p:txBody>
          <a:bodyPr>
            <a:normAutofit/>
          </a:bodyPr>
          <a:lstStyle/>
          <a:p>
            <a:pPr lvl="0"/>
            <a:r>
              <a:rPr lang="es-ES" sz="1800" dirty="0">
                <a:solidFill>
                  <a:schemeClr val="bg1"/>
                </a:solidFill>
                <a:latin typeface="Adobe Caslon Pro Bold" pitchFamily="18" charset="0"/>
                <a:cs typeface="Arial" pitchFamily="34" charset="0"/>
              </a:rPr>
              <a:t>Servicios de Música</a:t>
            </a:r>
            <a:endParaRPr lang="es-EC" sz="1800" dirty="0">
              <a:solidFill>
                <a:schemeClr val="bg1"/>
              </a:solidFill>
              <a:latin typeface="Adobe Caslon Pro Bold" pitchFamily="18" charset="0"/>
              <a:cs typeface="Arial" pitchFamily="34" charset="0"/>
            </a:endParaRPr>
          </a:p>
          <a:p>
            <a:pPr lvl="0"/>
            <a:r>
              <a:rPr lang="es-ES" sz="1800" dirty="0">
                <a:solidFill>
                  <a:schemeClr val="bg1"/>
                </a:solidFill>
                <a:latin typeface="Adobe Caslon Pro Bold" pitchFamily="18" charset="0"/>
                <a:cs typeface="Arial" pitchFamily="34" charset="0"/>
              </a:rPr>
              <a:t>Servicios de Video</a:t>
            </a:r>
            <a:endParaRPr lang="es-EC" sz="1800" dirty="0">
              <a:solidFill>
                <a:schemeClr val="bg1"/>
              </a:solidFill>
              <a:latin typeface="Adobe Caslon Pro Bold" pitchFamily="18" charset="0"/>
              <a:cs typeface="Arial" pitchFamily="34" charset="0"/>
            </a:endParaRPr>
          </a:p>
          <a:p>
            <a:pPr lvl="0"/>
            <a:r>
              <a:rPr lang="es-ES" sz="1800" dirty="0">
                <a:solidFill>
                  <a:schemeClr val="bg1"/>
                </a:solidFill>
                <a:latin typeface="Adobe Caslon Pro Bold" pitchFamily="18" charset="0"/>
                <a:cs typeface="Arial" pitchFamily="34" charset="0"/>
              </a:rPr>
              <a:t>Servicios de Telefonía</a:t>
            </a:r>
            <a:endParaRPr lang="es-EC" sz="1800" dirty="0">
              <a:solidFill>
                <a:schemeClr val="bg1"/>
              </a:solidFill>
              <a:latin typeface="Adobe Caslon Pro Bold" pitchFamily="18" charset="0"/>
              <a:cs typeface="Arial" pitchFamily="34" charset="0"/>
            </a:endParaRPr>
          </a:p>
          <a:p>
            <a:endParaRPr lang="es-EC" dirty="0"/>
          </a:p>
        </p:txBody>
      </p:sp>
      <p:sp>
        <p:nvSpPr>
          <p:cNvPr id="4" name="TextBox 3"/>
          <p:cNvSpPr txBox="1"/>
          <p:nvPr/>
        </p:nvSpPr>
        <p:spPr>
          <a:xfrm>
            <a:off x="0" y="3786190"/>
            <a:ext cx="3643338" cy="400110"/>
          </a:xfrm>
          <a:prstGeom prst="rect">
            <a:avLst/>
          </a:prstGeom>
          <a:noFill/>
        </p:spPr>
        <p:txBody>
          <a:bodyPr wrap="square" rtlCol="0">
            <a:spAutoFit/>
          </a:bodyPr>
          <a:lstStyle/>
          <a:p>
            <a:r>
              <a:rPr lang="es-ES" sz="2000" b="1" dirty="0">
                <a:solidFill>
                  <a:schemeClr val="bg1"/>
                </a:solidFill>
                <a:latin typeface="Adobe Caslon Pro Bold" pitchFamily="18" charset="0"/>
                <a:cs typeface="Arial" pitchFamily="34" charset="0"/>
              </a:rPr>
              <a:t>Y próximamente </a:t>
            </a:r>
            <a:r>
              <a:rPr lang="es-ES" sz="2000" b="1" dirty="0" smtClean="0">
                <a:solidFill>
                  <a:schemeClr val="bg1"/>
                </a:solidFill>
                <a:latin typeface="Adobe Caslon Pro Bold" pitchFamily="18" charset="0"/>
                <a:cs typeface="Arial" pitchFamily="34" charset="0"/>
              </a:rPr>
              <a:t>:</a:t>
            </a:r>
            <a:endParaRPr lang="es-EC" sz="2000" b="1" dirty="0">
              <a:solidFill>
                <a:schemeClr val="bg1"/>
              </a:solidFill>
              <a:latin typeface="Adobe Caslon Pro Bold" pitchFamily="18" charset="0"/>
              <a:cs typeface="Arial" pitchFamily="34" charset="0"/>
            </a:endParaRPr>
          </a:p>
        </p:txBody>
      </p:sp>
      <p:sp>
        <p:nvSpPr>
          <p:cNvPr id="5" name="Content Placeholder 2"/>
          <p:cNvSpPr txBox="1">
            <a:spLocks/>
          </p:cNvSpPr>
          <p:nvPr/>
        </p:nvSpPr>
        <p:spPr>
          <a:xfrm>
            <a:off x="642910" y="4214818"/>
            <a:ext cx="4572000" cy="1214446"/>
          </a:xfrm>
          <a:prstGeom prst="rect">
            <a:avLst/>
          </a:prstGeom>
        </p:spPr>
        <p:txBody>
          <a:bodyPr vert="horz" lIns="91440" tIns="45720" rIns="91440" bIns="45720" rtlCol="0">
            <a:normAutofit/>
          </a:bodyPr>
          <a:lstStyle/>
          <a:p>
            <a:pPr lvl="0">
              <a:buFont typeface="Arial" pitchFamily="34" charset="0"/>
              <a:buChar char="•"/>
            </a:pPr>
            <a:r>
              <a:rPr lang="es-ES" dirty="0" smtClean="0">
                <a:solidFill>
                  <a:schemeClr val="bg1"/>
                </a:solidFill>
                <a:latin typeface="Adobe Caslon Pro Bold" pitchFamily="18" charset="0"/>
                <a:cs typeface="Arial" pitchFamily="34" charset="0"/>
              </a:rPr>
              <a:t>     Servicios </a:t>
            </a:r>
            <a:r>
              <a:rPr lang="es-ES" dirty="0">
                <a:solidFill>
                  <a:schemeClr val="bg1"/>
                </a:solidFill>
                <a:latin typeface="Adobe Caslon Pro Bold" pitchFamily="18" charset="0"/>
                <a:cs typeface="Arial" pitchFamily="34" charset="0"/>
              </a:rPr>
              <a:t>de Video conferencia </a:t>
            </a:r>
            <a:endParaRPr lang="es-EC" dirty="0">
              <a:solidFill>
                <a:schemeClr val="bg1"/>
              </a:solidFill>
              <a:latin typeface="Adobe Caslon Pro Bold" pitchFamily="18" charset="0"/>
              <a:cs typeface="Arial" pitchFamily="34" charset="0"/>
            </a:endParaRPr>
          </a:p>
          <a:p>
            <a:pPr lvl="0">
              <a:buFont typeface="Arial" pitchFamily="34" charset="0"/>
              <a:buChar char="•"/>
            </a:pPr>
            <a:r>
              <a:rPr lang="es-ES" dirty="0" smtClean="0">
                <a:solidFill>
                  <a:schemeClr val="bg1"/>
                </a:solidFill>
                <a:latin typeface="Adobe Caslon Pro Bold" pitchFamily="18" charset="0"/>
                <a:cs typeface="Arial" pitchFamily="34" charset="0"/>
              </a:rPr>
              <a:t>     Chat</a:t>
            </a:r>
            <a:endParaRPr lang="es-EC" dirty="0">
              <a:solidFill>
                <a:schemeClr val="bg1"/>
              </a:solidFill>
              <a:latin typeface="Adobe Caslon Pro Bold" pitchFamily="18" charset="0"/>
              <a:cs typeface="Arial" pitchFamily="34" charset="0"/>
            </a:endParaRPr>
          </a:p>
          <a:p>
            <a:pPr lvl="0">
              <a:buFont typeface="Arial" pitchFamily="34" charset="0"/>
              <a:buChar char="•"/>
            </a:pPr>
            <a:r>
              <a:rPr lang="es-ES" dirty="0" smtClean="0">
                <a:solidFill>
                  <a:schemeClr val="bg1"/>
                </a:solidFill>
                <a:latin typeface="Adobe Caslon Pro Bold" pitchFamily="18" charset="0"/>
                <a:cs typeface="Arial" pitchFamily="34" charset="0"/>
              </a:rPr>
              <a:t>     </a:t>
            </a:r>
            <a:r>
              <a:rPr lang="es-ES" dirty="0" err="1" smtClean="0">
                <a:solidFill>
                  <a:schemeClr val="bg1"/>
                </a:solidFill>
                <a:latin typeface="Adobe Caslon Pro Bold" pitchFamily="18" charset="0"/>
                <a:cs typeface="Arial" pitchFamily="34" charset="0"/>
              </a:rPr>
              <a:t>Streaming</a:t>
            </a:r>
            <a:r>
              <a:rPr lang="es-ES" dirty="0" smtClean="0">
                <a:solidFill>
                  <a:schemeClr val="bg1"/>
                </a:solidFill>
                <a:latin typeface="Adobe Caslon Pro Bold" pitchFamily="18" charset="0"/>
                <a:cs typeface="Arial" pitchFamily="34" charset="0"/>
              </a:rPr>
              <a:t> </a:t>
            </a:r>
            <a:r>
              <a:rPr lang="es-ES" dirty="0">
                <a:solidFill>
                  <a:schemeClr val="bg1"/>
                </a:solidFill>
                <a:latin typeface="Adobe Caslon Pro Bold" pitchFamily="18" charset="0"/>
                <a:cs typeface="Arial" pitchFamily="34" charset="0"/>
              </a:rPr>
              <a:t>de video</a:t>
            </a:r>
            <a:r>
              <a:rPr lang="es-ES" dirty="0">
                <a:latin typeface="Adobe Caslon Pro Bold" pitchFamily="18" charset="0"/>
                <a:cs typeface="Arial" pitchFamily="34" charset="0"/>
              </a:rPr>
              <a:t>: </a:t>
            </a:r>
            <a:r>
              <a:rPr lang="es-ES" sz="2200" dirty="0">
                <a:latin typeface="Arial" pitchFamily="34" charset="0"/>
                <a:cs typeface="Arial" pitchFamily="34" charset="0"/>
              </a:rPr>
              <a:t>Live</a:t>
            </a:r>
            <a:endParaRPr lang="es-EC" sz="220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pic>
        <p:nvPicPr>
          <p:cNvPr id="10" name="Picture 9" descr="diseño del portal de musica.jpg"/>
          <p:cNvPicPr>
            <a:picLocks noChangeAspect="1"/>
          </p:cNvPicPr>
          <p:nvPr/>
        </p:nvPicPr>
        <p:blipFill>
          <a:blip r:embed="rId4" cstate="print"/>
          <a:stretch>
            <a:fillRect/>
          </a:stretch>
        </p:blipFill>
        <p:spPr>
          <a:xfrm rot="20523046">
            <a:off x="4774545" y="1242046"/>
            <a:ext cx="1823201" cy="1602423"/>
          </a:xfrm>
          <a:prstGeom prst="rect">
            <a:avLst/>
          </a:prstGeom>
        </p:spPr>
      </p:pic>
      <p:pic>
        <p:nvPicPr>
          <p:cNvPr id="15" name="Picture 14" descr="free_PSD_by_TLMedia.jpg"/>
          <p:cNvPicPr>
            <a:picLocks noChangeAspect="1"/>
          </p:cNvPicPr>
          <p:nvPr/>
        </p:nvPicPr>
        <p:blipFill>
          <a:blip r:embed="rId5" cstate="print"/>
          <a:stretch>
            <a:fillRect/>
          </a:stretch>
        </p:blipFill>
        <p:spPr>
          <a:xfrm rot="20519073">
            <a:off x="6218220" y="4229751"/>
            <a:ext cx="1824493" cy="2157463"/>
          </a:xfrm>
          <a:prstGeom prst="rect">
            <a:avLst/>
          </a:prstGeom>
        </p:spPr>
      </p:pic>
      <p:pic>
        <p:nvPicPr>
          <p:cNvPr id="12" name="Picture 11" descr="video.jpg"/>
          <p:cNvPicPr>
            <a:picLocks noChangeAspect="1"/>
          </p:cNvPicPr>
          <p:nvPr/>
        </p:nvPicPr>
        <p:blipFill>
          <a:blip r:embed="rId6" cstate="print"/>
          <a:stretch>
            <a:fillRect/>
          </a:stretch>
        </p:blipFill>
        <p:spPr>
          <a:xfrm rot="20492372">
            <a:off x="4768599" y="3191619"/>
            <a:ext cx="2838319" cy="1702992"/>
          </a:xfrm>
          <a:prstGeom prst="rect">
            <a:avLst/>
          </a:prstGeom>
        </p:spPr>
      </p:pic>
      <p:pic>
        <p:nvPicPr>
          <p:cNvPr id="11" name="Picture 10" descr="fla.jpg"/>
          <p:cNvPicPr>
            <a:picLocks noChangeAspect="1"/>
          </p:cNvPicPr>
          <p:nvPr/>
        </p:nvPicPr>
        <p:blipFill>
          <a:blip r:embed="rId7" cstate="print"/>
          <a:stretch>
            <a:fillRect/>
          </a:stretch>
        </p:blipFill>
        <p:spPr>
          <a:xfrm rot="20509493">
            <a:off x="5141210" y="1602585"/>
            <a:ext cx="2867355" cy="17204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0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2000"/>
                                        <p:tgtEl>
                                          <p:spTgt spid="5">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2000"/>
                                        <p:tgtEl>
                                          <p:spTgt spid="5">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2276872"/>
            <a:ext cx="8229600" cy="2796342"/>
          </a:xfrm>
        </p:spPr>
        <p:txBody>
          <a:bodyPr>
            <a:normAutofit/>
          </a:bodyPr>
          <a:lstStyle/>
          <a:p>
            <a:r>
              <a:rPr lang="es-ES" sz="2400" dirty="0" smtClean="0">
                <a:latin typeface="Adobe Caslon Pro Bold" pitchFamily="18" charset="0"/>
                <a:cs typeface="Arial" pitchFamily="34" charset="0"/>
              </a:rPr>
              <a:t>En otras palabras, estamos creando un OCEANO AZUL … </a:t>
            </a:r>
            <a:r>
              <a:rPr lang="es-EC" sz="2400" dirty="0" smtClean="0">
                <a:latin typeface="Adobe Caslon Pro Bold" pitchFamily="18" charset="0"/>
                <a:cs typeface="Arial" pitchFamily="34" charset="0"/>
              </a:rPr>
              <a:t>(Múltiples Servicios tendiendo a Tera Play).  </a:t>
            </a:r>
            <a:r>
              <a:rPr lang="es-ES" sz="2400" dirty="0" smtClean="0">
                <a:latin typeface="Adobe Caslon Pro Bold" pitchFamily="18" charset="0"/>
                <a:cs typeface="Arial" pitchFamily="34" charset="0"/>
              </a:rPr>
              <a:t>Marcar diferencias de nuestro servicio con nuestros competidores,  es nuestro principal objetivo, y </a:t>
            </a:r>
            <a:r>
              <a:rPr lang="es-ES" sz="2400" dirty="0" err="1" smtClean="0">
                <a:latin typeface="Adobe Caslon Pro Bold" pitchFamily="18" charset="0"/>
                <a:cs typeface="Arial" pitchFamily="34" charset="0"/>
              </a:rPr>
              <a:t>Mikrotik</a:t>
            </a:r>
            <a:r>
              <a:rPr lang="es-ES" sz="2400" dirty="0" smtClean="0">
                <a:latin typeface="Adobe Caslon Pro Bold" pitchFamily="18" charset="0"/>
                <a:cs typeface="Arial" pitchFamily="34" charset="0"/>
              </a:rPr>
              <a:t> nos da las herramientas para desarrollarlo y ponerlo en marcha….</a:t>
            </a:r>
            <a:r>
              <a:rPr lang="es-ES" sz="2400" dirty="0" smtClean="0">
                <a:solidFill>
                  <a:srgbClr val="FF0000"/>
                </a:solidFill>
                <a:latin typeface="Adobe Caslon Pro Bold" pitchFamily="18" charset="0"/>
                <a:cs typeface="Arial" pitchFamily="34" charset="0"/>
              </a:rPr>
              <a:t>HURRAS POR MIKROTIK!!</a:t>
            </a:r>
          </a:p>
          <a:p>
            <a:pPr>
              <a:buNone/>
            </a:pPr>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843808" y="0"/>
            <a:ext cx="3000396" cy="369332"/>
          </a:xfrm>
          <a:prstGeom prst="rect">
            <a:avLst/>
          </a:prstGeom>
          <a:noFill/>
        </p:spPr>
        <p:txBody>
          <a:bodyPr wrap="square" rtlCol="0">
            <a:spAutoFit/>
          </a:bodyPr>
          <a:lstStyle/>
          <a:p>
            <a:pPr algn="ctr"/>
            <a:r>
              <a:rPr lang="es-EC" dirty="0" smtClean="0"/>
              <a:t>Estructura de la Red</a:t>
            </a:r>
            <a:endParaRPr lang="es-EC" dirty="0"/>
          </a:p>
        </p:txBody>
      </p:sp>
      <p:pic>
        <p:nvPicPr>
          <p:cNvPr id="7" name="Picture 6" descr="Red MUM.png"/>
          <p:cNvPicPr>
            <a:picLocks noChangeAspect="1"/>
          </p:cNvPicPr>
          <p:nvPr/>
        </p:nvPicPr>
        <p:blipFill>
          <a:blip r:embed="rId3" cstate="print"/>
          <a:stretch>
            <a:fillRect/>
          </a:stretch>
        </p:blipFill>
        <p:spPr>
          <a:xfrm>
            <a:off x="27302" y="1428736"/>
            <a:ext cx="8402350" cy="5259103"/>
          </a:xfrm>
          <a:prstGeom prst="rect">
            <a:avLst/>
          </a:prstGeom>
        </p:spPr>
      </p:pic>
      <p:pic>
        <p:nvPicPr>
          <p:cNvPr id="8" name="Picture 7" descr="logofinal4.png"/>
          <p:cNvPicPr>
            <a:picLocks noChangeAspect="1"/>
          </p:cNvPicPr>
          <p:nvPr/>
        </p:nvPicPr>
        <p:blipFill>
          <a:blip r:embed="rId4"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1714488"/>
            <a:ext cx="8229600" cy="1143000"/>
          </a:xfrm>
        </p:spPr>
        <p:txBody>
          <a:bodyPr>
            <a:normAutofit fontScale="90000"/>
          </a:bodyPr>
          <a:lstStyle/>
          <a:p>
            <a:pPr algn="r"/>
            <a:r>
              <a:rPr lang="es-ES" sz="3600" b="1" u="sng" spc="-150" dirty="0">
                <a:solidFill>
                  <a:schemeClr val="accent5">
                    <a:lumMod val="50000"/>
                  </a:schemeClr>
                </a:solidFill>
                <a:latin typeface="Adobe Caslon Pro Bold" pitchFamily="18" charset="0"/>
                <a:cs typeface="Arial" pitchFamily="34" charset="0"/>
              </a:rPr>
              <a:t>Funcionalidades de los equipos</a:t>
            </a:r>
            <a:r>
              <a:rPr lang="es-EC" dirty="0"/>
              <a:t/>
            </a:r>
            <a:br>
              <a:rPr lang="es-EC" dirty="0"/>
            </a:br>
            <a:endParaRPr lang="es-EC" dirty="0"/>
          </a:p>
        </p:txBody>
      </p:sp>
      <p:sp>
        <p:nvSpPr>
          <p:cNvPr id="3" name="Content Placeholder 2"/>
          <p:cNvSpPr>
            <a:spLocks noGrp="1"/>
          </p:cNvSpPr>
          <p:nvPr>
            <p:ph idx="1"/>
          </p:nvPr>
        </p:nvSpPr>
        <p:spPr>
          <a:xfrm>
            <a:off x="0" y="2332037"/>
            <a:ext cx="8229600" cy="4525963"/>
          </a:xfrm>
        </p:spPr>
        <p:txBody>
          <a:bodyPr>
            <a:normAutofit/>
          </a:bodyPr>
          <a:lstStyle/>
          <a:p>
            <a:pPr>
              <a:buNone/>
            </a:pPr>
            <a:r>
              <a:rPr lang="es-ES" sz="2800" b="1" spc="-150" dirty="0" err="1">
                <a:solidFill>
                  <a:schemeClr val="tx1">
                    <a:lumMod val="65000"/>
                    <a:lumOff val="35000"/>
                  </a:schemeClr>
                </a:solidFill>
                <a:latin typeface="Adobe Caslon Pro Bold" pitchFamily="18" charset="0"/>
              </a:rPr>
              <a:t>Router</a:t>
            </a:r>
            <a:r>
              <a:rPr lang="es-ES" sz="2800" b="1" spc="-150" dirty="0">
                <a:solidFill>
                  <a:schemeClr val="tx1">
                    <a:lumMod val="65000"/>
                    <a:lumOff val="35000"/>
                  </a:schemeClr>
                </a:solidFill>
                <a:latin typeface="Adobe Caslon Pro Bold" pitchFamily="18" charset="0"/>
              </a:rPr>
              <a:t> de Borde</a:t>
            </a:r>
            <a:endParaRPr lang="es-EC" sz="2800" b="1" spc="-150" dirty="0">
              <a:solidFill>
                <a:schemeClr val="tx1">
                  <a:lumMod val="65000"/>
                  <a:lumOff val="35000"/>
                </a:schemeClr>
              </a:solidFill>
              <a:latin typeface="Adobe Caslon Pro Bold" pitchFamily="18" charset="0"/>
            </a:endParaRPr>
          </a:p>
          <a:p>
            <a:r>
              <a:rPr lang="es-ES" sz="2000" dirty="0">
                <a:latin typeface="Adobe Caslon Pro Bold" pitchFamily="18" charset="0"/>
                <a:cs typeface="Arial" pitchFamily="34" charset="0"/>
              </a:rPr>
              <a:t>El </a:t>
            </a:r>
            <a:r>
              <a:rPr lang="es-ES" sz="2000" dirty="0" err="1">
                <a:latin typeface="Adobe Caslon Pro Bold" pitchFamily="18" charset="0"/>
                <a:cs typeface="Arial" pitchFamily="34" charset="0"/>
              </a:rPr>
              <a:t>router</a:t>
            </a:r>
            <a:r>
              <a:rPr lang="es-ES" sz="2000" dirty="0">
                <a:latin typeface="Adobe Caslon Pro Bold" pitchFamily="18" charset="0"/>
                <a:cs typeface="Arial" pitchFamily="34" charset="0"/>
              </a:rPr>
              <a:t> utilizado es un RB1000 de borde posee configuraciones </a:t>
            </a:r>
            <a:r>
              <a:rPr lang="es-ES" sz="2000" dirty="0" smtClean="0">
                <a:latin typeface="Adobe Caslon Pro Bold" pitchFamily="18" charset="0"/>
                <a:cs typeface="Arial" pitchFamily="34" charset="0"/>
              </a:rPr>
              <a:t>en </a:t>
            </a:r>
            <a:r>
              <a:rPr lang="es-ES" sz="2000" dirty="0">
                <a:latin typeface="Adobe Caslon Pro Bold" pitchFamily="18" charset="0"/>
                <a:cs typeface="Arial" pitchFamily="34" charset="0"/>
              </a:rPr>
              <a:t>el firewall </a:t>
            </a:r>
            <a:r>
              <a:rPr lang="es-ES" sz="2000" dirty="0" smtClean="0">
                <a:latin typeface="Adobe Caslon Pro Bold" pitchFamily="18" charset="0"/>
                <a:cs typeface="Arial" pitchFamily="34" charset="0"/>
              </a:rPr>
              <a:t>y rutas como</a:t>
            </a:r>
            <a:r>
              <a:rPr lang="es-ES" sz="2000" dirty="0">
                <a:latin typeface="Adobe Caslon Pro Bold" pitchFamily="18" charset="0"/>
                <a:cs typeface="Arial" pitchFamily="34" charset="0"/>
              </a:rPr>
              <a:t>:</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Anti-DOS</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Reglas para “Antivirus”</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Permiso de consumo para redes definidas</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Reglas de </a:t>
            </a:r>
            <a:r>
              <a:rPr lang="es-ES" sz="2000" dirty="0" err="1">
                <a:latin typeface="Adobe Caslon Pro Bold" pitchFamily="18" charset="0"/>
                <a:cs typeface="Arial" pitchFamily="34" charset="0"/>
              </a:rPr>
              <a:t>Subnetting</a:t>
            </a:r>
            <a:r>
              <a:rPr lang="es-ES" sz="2000" dirty="0">
                <a:latin typeface="Adobe Caslon Pro Bold" pitchFamily="18" charset="0"/>
                <a:cs typeface="Arial" pitchFamily="34" charset="0"/>
              </a:rPr>
              <a:t> para los clientes </a:t>
            </a:r>
            <a:r>
              <a:rPr lang="es-ES" sz="2000" dirty="0" smtClean="0">
                <a:latin typeface="Adobe Caslon Pro Bold" pitchFamily="18" charset="0"/>
                <a:cs typeface="Arial" pitchFamily="34" charset="0"/>
              </a:rPr>
              <a:t>corporativos</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Reglas de ruteo estático para llegar a las redes Internas</a:t>
            </a:r>
            <a:r>
              <a:rPr lang="es-ES" sz="2000" b="1" dirty="0">
                <a:latin typeface="Adobe Caslon Pro Bold" pitchFamily="18" charset="0"/>
                <a:cs typeface="Arial" pitchFamily="34" charset="0"/>
              </a:rPr>
              <a:t> (Necesario para poder utilizar el DNS Server interno para clientes Corporativo, PYMES y Residencial)</a:t>
            </a:r>
            <a:r>
              <a:rPr lang="es-ES" sz="2000" dirty="0">
                <a:latin typeface="Adobe Caslon Pro Bold" pitchFamily="18" charset="0"/>
                <a:cs typeface="Arial" pitchFamily="34" charset="0"/>
              </a:rPr>
              <a:t> </a:t>
            </a:r>
            <a:endParaRPr lang="es-EC" sz="2000" dirty="0">
              <a:latin typeface="Adobe Caslon Pro Bold" pitchFamily="18" charset="0"/>
              <a:cs typeface="Arial" pitchFamily="34" charset="0"/>
            </a:endParaRPr>
          </a:p>
          <a:p>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print"/>
          <a:stretch>
            <a:fillRect/>
          </a:stretch>
        </p:blipFill>
        <p:spPr>
          <a:xfrm>
            <a:off x="0" y="0"/>
            <a:ext cx="9144000" cy="6858000"/>
          </a:xfrm>
          <a:prstGeom prst="rect">
            <a:avLst/>
          </a:prstGeom>
        </p:spPr>
      </p:pic>
      <p:pic>
        <p:nvPicPr>
          <p:cNvPr id="6" name="Content Placeholder 5" descr="rb1000Filter.png"/>
          <p:cNvPicPr>
            <a:picLocks noGrp="1" noChangeAspect="1"/>
          </p:cNvPicPr>
          <p:nvPr>
            <p:ph idx="1"/>
          </p:nvPr>
        </p:nvPicPr>
        <p:blipFill>
          <a:blip r:embed="rId3" cstate="print"/>
          <a:stretch>
            <a:fillRect/>
          </a:stretch>
        </p:blipFill>
        <p:spPr>
          <a:xfrm>
            <a:off x="142844" y="1714488"/>
            <a:ext cx="8215370" cy="5143512"/>
          </a:xfrm>
        </p:spPr>
      </p:pic>
      <p:pic>
        <p:nvPicPr>
          <p:cNvPr id="9" name="Picture 8" descr="logofinal4.png"/>
          <p:cNvPicPr>
            <a:picLocks noChangeAspect="1"/>
          </p:cNvPicPr>
          <p:nvPr/>
        </p:nvPicPr>
        <p:blipFill>
          <a:blip r:embed="rId4"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2143116"/>
            <a:ext cx="8229600" cy="4525963"/>
          </a:xfrm>
        </p:spPr>
        <p:txBody>
          <a:bodyPr>
            <a:normAutofit/>
          </a:bodyPr>
          <a:lstStyle/>
          <a:p>
            <a:pPr algn="r">
              <a:buNone/>
            </a:pPr>
            <a:r>
              <a:rPr lang="es-ES" b="1" spc="-150" dirty="0" err="1">
                <a:solidFill>
                  <a:schemeClr val="accent5">
                    <a:lumMod val="50000"/>
                  </a:schemeClr>
                </a:solidFill>
                <a:latin typeface="Adobe Caslon Pro Bold" pitchFamily="18" charset="0"/>
                <a:cs typeface="Arial" pitchFamily="34" charset="0"/>
              </a:rPr>
              <a:t>Switch</a:t>
            </a:r>
            <a:r>
              <a:rPr lang="es-ES" b="1" spc="-150" dirty="0">
                <a:solidFill>
                  <a:schemeClr val="accent5">
                    <a:lumMod val="50000"/>
                  </a:schemeClr>
                </a:solidFill>
                <a:latin typeface="Adobe Caslon Pro Bold" pitchFamily="18" charset="0"/>
                <a:cs typeface="Arial" pitchFamily="34" charset="0"/>
              </a:rPr>
              <a:t> </a:t>
            </a:r>
            <a:r>
              <a:rPr lang="es-ES" b="1" spc="-150" dirty="0" smtClean="0">
                <a:solidFill>
                  <a:schemeClr val="accent5">
                    <a:lumMod val="50000"/>
                  </a:schemeClr>
                </a:solidFill>
                <a:latin typeface="Adobe Caslon Pro Bold" pitchFamily="18" charset="0"/>
                <a:cs typeface="Arial" pitchFamily="34" charset="0"/>
              </a:rPr>
              <a:t>Cisco L3</a:t>
            </a:r>
            <a:endParaRPr lang="es-EC" b="1" spc="-150" dirty="0">
              <a:solidFill>
                <a:schemeClr val="accent5">
                  <a:lumMod val="50000"/>
                </a:schemeClr>
              </a:solidFill>
              <a:latin typeface="Adobe Caslon Pro Bold" pitchFamily="18" charset="0"/>
              <a:cs typeface="Arial" pitchFamily="34" charset="0"/>
            </a:endParaRPr>
          </a:p>
          <a:p>
            <a:r>
              <a:rPr lang="es-ES" sz="2000" dirty="0">
                <a:latin typeface="Adobe Caslon Pro Bold" pitchFamily="18" charset="0"/>
                <a:cs typeface="Arial" pitchFamily="34" charset="0"/>
              </a:rPr>
              <a:t>Como </a:t>
            </a:r>
            <a:r>
              <a:rPr lang="es-ES" sz="2000" dirty="0" err="1">
                <a:latin typeface="Adobe Caslon Pro Bold" pitchFamily="18" charset="0"/>
                <a:cs typeface="Arial" pitchFamily="34" charset="0"/>
              </a:rPr>
              <a:t>switch</a:t>
            </a:r>
            <a:r>
              <a:rPr lang="es-ES" sz="2000" dirty="0">
                <a:latin typeface="Adobe Caslon Pro Bold" pitchFamily="18" charset="0"/>
                <a:cs typeface="Arial" pitchFamily="34" charset="0"/>
              </a:rPr>
              <a:t> se está utilizando un Cisco </a:t>
            </a:r>
            <a:r>
              <a:rPr lang="es-ES" sz="2000" dirty="0" smtClean="0">
                <a:latin typeface="Adobe Caslon Pro Bold" pitchFamily="18" charset="0"/>
                <a:cs typeface="Arial" pitchFamily="34" charset="0"/>
              </a:rPr>
              <a:t>3750 </a:t>
            </a:r>
            <a:r>
              <a:rPr lang="es-ES" sz="2000" dirty="0">
                <a:latin typeface="Adobe Caslon Pro Bold" pitchFamily="18" charset="0"/>
                <a:cs typeface="Arial" pitchFamily="34" charset="0"/>
              </a:rPr>
              <a:t>por la buena cantidad de puertos está realizando una función importante </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VLANS hacia los clientes</a:t>
            </a:r>
            <a:endParaRPr lang="es-EC" sz="2000" dirty="0">
              <a:latin typeface="Adobe Caslon Pro Bold" pitchFamily="18" charset="0"/>
              <a:cs typeface="Arial" pitchFamily="34" charset="0"/>
            </a:endParaRPr>
          </a:p>
          <a:p>
            <a:pPr lvl="1"/>
            <a:r>
              <a:rPr lang="es-ES" sz="2000" dirty="0" err="1">
                <a:latin typeface="Adobe Caslon Pro Bold" pitchFamily="18" charset="0"/>
                <a:cs typeface="Arial" pitchFamily="34" charset="0"/>
              </a:rPr>
              <a:t>Rutea</a:t>
            </a:r>
            <a:r>
              <a:rPr lang="es-ES" sz="2000" dirty="0">
                <a:latin typeface="Adobe Caslon Pro Bold" pitchFamily="18" charset="0"/>
                <a:cs typeface="Arial" pitchFamily="34" charset="0"/>
              </a:rPr>
              <a:t> el tráfico destinado a la dirección IP de los servidores de voz por medio del enlace hacia la compañía Telefónica, y </a:t>
            </a:r>
            <a:r>
              <a:rPr lang="es-ES" sz="2000" dirty="0" smtClean="0">
                <a:latin typeface="Adobe Caslon Pro Bold" pitchFamily="18" charset="0"/>
                <a:cs typeface="Arial" pitchFamily="34" charset="0"/>
              </a:rPr>
              <a:t>el </a:t>
            </a:r>
            <a:r>
              <a:rPr lang="es-ES" sz="2000" dirty="0">
                <a:latin typeface="Adobe Caslon Pro Bold" pitchFamily="18" charset="0"/>
                <a:cs typeface="Arial" pitchFamily="34" charset="0"/>
              </a:rPr>
              <a:t>tráfico destinado a Internet e Intranet hacia el </a:t>
            </a:r>
            <a:r>
              <a:rPr lang="es-ES" sz="2000" dirty="0" err="1">
                <a:latin typeface="Adobe Caslon Pro Bold" pitchFamily="18" charset="0"/>
                <a:cs typeface="Arial" pitchFamily="34" charset="0"/>
              </a:rPr>
              <a:t>Router</a:t>
            </a:r>
            <a:r>
              <a:rPr lang="es-ES" sz="2000" dirty="0">
                <a:latin typeface="Adobe Caslon Pro Bold" pitchFamily="18" charset="0"/>
                <a:cs typeface="Arial" pitchFamily="34" charset="0"/>
              </a:rPr>
              <a:t> de borde. Los clientes pertenecientes al sistema prepago utilizan el mismo </a:t>
            </a:r>
            <a:r>
              <a:rPr lang="es-ES" sz="2000" dirty="0" err="1">
                <a:latin typeface="Adobe Caslon Pro Bold" pitchFamily="18" charset="0"/>
                <a:cs typeface="Arial" pitchFamily="34" charset="0"/>
              </a:rPr>
              <a:t>Router</a:t>
            </a:r>
            <a:r>
              <a:rPr lang="es-ES" sz="2000" dirty="0">
                <a:latin typeface="Adobe Caslon Pro Bold" pitchFamily="18" charset="0"/>
                <a:cs typeface="Arial" pitchFamily="34" charset="0"/>
              </a:rPr>
              <a:t> Interno para la comunicación en la Intranet.</a:t>
            </a:r>
            <a:endParaRPr lang="es-EC" sz="2000" dirty="0">
              <a:latin typeface="Adobe Caslon Pro Bold" pitchFamily="18" charset="0"/>
              <a:cs typeface="Arial" pitchFamily="34" charset="0"/>
            </a:endParaRPr>
          </a:p>
          <a:p>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1857364"/>
            <a:ext cx="8229600" cy="4525963"/>
          </a:xfrm>
        </p:spPr>
        <p:txBody>
          <a:bodyPr>
            <a:normAutofit/>
          </a:bodyPr>
          <a:lstStyle/>
          <a:p>
            <a:pPr algn="r">
              <a:buNone/>
            </a:pPr>
            <a:r>
              <a:rPr lang="es-ES" sz="3600" b="1" spc="-150" dirty="0" err="1">
                <a:solidFill>
                  <a:schemeClr val="accent5">
                    <a:lumMod val="50000"/>
                  </a:schemeClr>
                </a:solidFill>
                <a:latin typeface="Adobe Caslon Pro Bold" pitchFamily="18" charset="0"/>
                <a:cs typeface="Arial" pitchFamily="34" charset="0"/>
              </a:rPr>
              <a:t>Router</a:t>
            </a:r>
            <a:r>
              <a:rPr lang="es-ES" sz="3600" b="1" spc="-150" dirty="0">
                <a:solidFill>
                  <a:schemeClr val="accent5">
                    <a:lumMod val="50000"/>
                  </a:schemeClr>
                </a:solidFill>
                <a:latin typeface="Adobe Caslon Pro Bold" pitchFamily="18" charset="0"/>
                <a:cs typeface="Arial" pitchFamily="34" charset="0"/>
              </a:rPr>
              <a:t> Interno</a:t>
            </a:r>
            <a:endParaRPr lang="es-EC" sz="3600" b="1" spc="-150" dirty="0">
              <a:solidFill>
                <a:schemeClr val="accent5">
                  <a:lumMod val="50000"/>
                </a:schemeClr>
              </a:solidFill>
              <a:latin typeface="Adobe Caslon Pro Bold" pitchFamily="18" charset="0"/>
              <a:cs typeface="Arial" pitchFamily="34" charset="0"/>
            </a:endParaRPr>
          </a:p>
          <a:p>
            <a:endParaRPr lang="es-ES" sz="2000" dirty="0" smtClean="0">
              <a:latin typeface="Adobe Caslon Pro Bold" pitchFamily="18" charset="0"/>
              <a:cs typeface="Arial" pitchFamily="34" charset="0"/>
            </a:endParaRPr>
          </a:p>
          <a:p>
            <a:r>
              <a:rPr lang="es-ES" sz="2000" dirty="0" smtClean="0">
                <a:latin typeface="Adobe Caslon Pro Bold" pitchFamily="18" charset="0"/>
                <a:cs typeface="Arial" pitchFamily="34" charset="0"/>
              </a:rPr>
              <a:t>El </a:t>
            </a:r>
            <a:r>
              <a:rPr lang="es-ES" sz="2000" dirty="0" err="1">
                <a:latin typeface="Adobe Caslon Pro Bold" pitchFamily="18" charset="0"/>
                <a:cs typeface="Arial" pitchFamily="34" charset="0"/>
              </a:rPr>
              <a:t>Router</a:t>
            </a:r>
            <a:r>
              <a:rPr lang="es-ES" sz="2000" dirty="0">
                <a:latin typeface="Adobe Caslon Pro Bold" pitchFamily="18" charset="0"/>
                <a:cs typeface="Arial" pitchFamily="34" charset="0"/>
              </a:rPr>
              <a:t> Interno que cumple con las funciones necesarias para el consumo de tráfico para Intranet es un </a:t>
            </a:r>
            <a:r>
              <a:rPr lang="es-ES" sz="2000" dirty="0" smtClean="0">
                <a:latin typeface="Adobe Caslon Pro Bold" pitchFamily="18" charset="0"/>
                <a:cs typeface="Arial" pitchFamily="34" charset="0"/>
              </a:rPr>
              <a:t>RB493AH.</a:t>
            </a:r>
            <a:endParaRPr lang="es-EC" sz="2000" dirty="0">
              <a:latin typeface="Adobe Caslon Pro Bold" pitchFamily="18" charset="0"/>
              <a:cs typeface="Arial" pitchFamily="34" charset="0"/>
            </a:endParaRPr>
          </a:p>
          <a:p>
            <a:r>
              <a:rPr lang="es-ES" sz="2000" dirty="0">
                <a:latin typeface="Adobe Caslon Pro Bold" pitchFamily="18" charset="0"/>
                <a:cs typeface="Arial" pitchFamily="34" charset="0"/>
              </a:rPr>
              <a:t>Este </a:t>
            </a:r>
            <a:r>
              <a:rPr lang="es-ES" sz="2000" dirty="0" err="1">
                <a:latin typeface="Adobe Caslon Pro Bold" pitchFamily="18" charset="0"/>
                <a:cs typeface="Arial" pitchFamily="34" charset="0"/>
              </a:rPr>
              <a:t>Router</a:t>
            </a:r>
            <a:r>
              <a:rPr lang="es-ES" sz="2000" dirty="0">
                <a:latin typeface="Adobe Caslon Pro Bold" pitchFamily="18" charset="0"/>
                <a:cs typeface="Arial" pitchFamily="34" charset="0"/>
              </a:rPr>
              <a:t> realiza las siguientes funciones:</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Servidor DNS (Entradas estáticas para nuestro servidor Web)</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Reglas de filtro (Anti DOS, Anti “Virus”)</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Reglas de </a:t>
            </a:r>
            <a:r>
              <a:rPr lang="es-ES" sz="2000" dirty="0" err="1">
                <a:latin typeface="Adobe Caslon Pro Bold" pitchFamily="18" charset="0"/>
                <a:cs typeface="Arial" pitchFamily="34" charset="0"/>
              </a:rPr>
              <a:t>Nat</a:t>
            </a:r>
            <a:r>
              <a:rPr lang="es-ES" sz="2000" dirty="0">
                <a:latin typeface="Adobe Caslon Pro Bold" pitchFamily="18" charset="0"/>
                <a:cs typeface="Arial" pitchFamily="34" charset="0"/>
              </a:rPr>
              <a:t> (Intranet)</a:t>
            </a:r>
            <a:endParaRPr lang="es-EC" sz="2000" dirty="0">
              <a:latin typeface="Adobe Caslon Pro Bold" pitchFamily="18" charset="0"/>
              <a:cs typeface="Arial" pitchFamily="34" charset="0"/>
            </a:endParaRPr>
          </a:p>
          <a:p>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ter.jpg"/>
          <p:cNvPicPr>
            <a:picLocks noChangeAspect="1"/>
          </p:cNvPicPr>
          <p:nvPr/>
        </p:nvPicPr>
        <p:blipFill>
          <a:blip r:embed="rId2" cstate="print"/>
          <a:stretch>
            <a:fillRect/>
          </a:stretch>
        </p:blipFill>
        <p:spPr>
          <a:xfrm>
            <a:off x="0" y="0"/>
            <a:ext cx="9144000" cy="6858000"/>
          </a:xfrm>
          <a:prstGeom prst="rect">
            <a:avLst/>
          </a:prstGeom>
        </p:spPr>
      </p:pic>
      <p:pic>
        <p:nvPicPr>
          <p:cNvPr id="4" name="Content Placeholder 3" descr="Rb493.png"/>
          <p:cNvPicPr>
            <a:picLocks noGrp="1" noChangeAspect="1"/>
          </p:cNvPicPr>
          <p:nvPr>
            <p:ph idx="1"/>
          </p:nvPr>
        </p:nvPicPr>
        <p:blipFill>
          <a:blip r:embed="rId3" cstate="print"/>
          <a:stretch>
            <a:fillRect/>
          </a:stretch>
        </p:blipFill>
        <p:spPr>
          <a:xfrm>
            <a:off x="142843" y="1643050"/>
            <a:ext cx="8215371" cy="5214950"/>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1.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1214422"/>
            <a:ext cx="8572560" cy="1500198"/>
          </a:xfrm>
        </p:spPr>
        <p:txBody>
          <a:bodyPr>
            <a:normAutofit/>
          </a:bodyPr>
          <a:lstStyle/>
          <a:p>
            <a:pPr>
              <a:buNone/>
            </a:pPr>
            <a:r>
              <a:rPr lang="es-ES" b="1" spc="-300" dirty="0" smtClean="0">
                <a:solidFill>
                  <a:schemeClr val="bg1">
                    <a:lumMod val="95000"/>
                  </a:schemeClr>
                </a:solidFill>
                <a:latin typeface="Arial" pitchFamily="34" charset="0"/>
                <a:cs typeface="Arial" pitchFamily="34" charset="0"/>
              </a:rPr>
              <a:t>                                                                      </a:t>
            </a:r>
            <a:r>
              <a:rPr lang="es-ES" sz="3900" b="1" spc="-300" dirty="0" smtClean="0">
                <a:solidFill>
                  <a:schemeClr val="bg1">
                    <a:lumMod val="95000"/>
                  </a:schemeClr>
                </a:solidFill>
                <a:latin typeface="Adobe Caslon Pro Bold" pitchFamily="18" charset="0"/>
                <a:cs typeface="Arial" pitchFamily="34" charset="0"/>
              </a:rPr>
              <a:t>Servidor Web</a:t>
            </a:r>
            <a:r>
              <a:rPr lang="es-EC" sz="3900" b="1" spc="-300" dirty="0" smtClean="0">
                <a:solidFill>
                  <a:schemeClr val="bg1">
                    <a:lumMod val="95000"/>
                  </a:schemeClr>
                </a:solidFill>
                <a:latin typeface="Adobe Caslon Pro Bold" pitchFamily="18" charset="0"/>
                <a:cs typeface="Arial" pitchFamily="34" charset="0"/>
              </a:rPr>
              <a:t> </a:t>
            </a:r>
            <a:r>
              <a:rPr lang="es-ES" sz="2400" dirty="0" smtClean="0">
                <a:solidFill>
                  <a:schemeClr val="bg1">
                    <a:lumMod val="95000"/>
                  </a:schemeClr>
                </a:solidFill>
                <a:latin typeface="Adobe Caslon Pro Bold" pitchFamily="18" charset="0"/>
              </a:rPr>
              <a:t>Servidor Apache que permite manejar las                             aplicaciones de música y videos</a:t>
            </a:r>
            <a:r>
              <a:rPr lang="es-ES" sz="2800" dirty="0" smtClean="0">
                <a:solidFill>
                  <a:schemeClr val="bg1">
                    <a:lumMod val="95000"/>
                  </a:schemeClr>
                </a:solidFill>
                <a:latin typeface="Adobe Caslon Pro Bold" pitchFamily="18" charset="0"/>
              </a:rPr>
              <a:t>. </a:t>
            </a:r>
            <a:endParaRPr lang="es-EC" sz="2800" dirty="0" smtClean="0">
              <a:solidFill>
                <a:schemeClr val="bg1">
                  <a:lumMod val="95000"/>
                </a:schemeClr>
              </a:solidFill>
              <a:latin typeface="Adobe Caslon Pro Bold" pitchFamily="18" charset="0"/>
            </a:endParaRPr>
          </a:p>
          <a:p>
            <a:endParaRPr lang="es-EC" dirty="0"/>
          </a:p>
        </p:txBody>
      </p:sp>
      <p:pic>
        <p:nvPicPr>
          <p:cNvPr id="7" name="Picture 6"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pic>
        <p:nvPicPr>
          <p:cNvPr id="9" name="Picture 8" descr="musica.jpg"/>
          <p:cNvPicPr>
            <a:picLocks noChangeAspect="1"/>
          </p:cNvPicPr>
          <p:nvPr/>
        </p:nvPicPr>
        <p:blipFill>
          <a:blip r:embed="rId4" cstate="print"/>
          <a:stretch>
            <a:fillRect/>
          </a:stretch>
        </p:blipFill>
        <p:spPr>
          <a:xfrm>
            <a:off x="0" y="3000372"/>
            <a:ext cx="5143504" cy="3153028"/>
          </a:xfrm>
          <a:prstGeom prst="rect">
            <a:avLst/>
          </a:prstGeom>
        </p:spPr>
      </p:pic>
      <p:pic>
        <p:nvPicPr>
          <p:cNvPr id="10" name="Picture 9" descr="diseño del portal de musica.jpg"/>
          <p:cNvPicPr>
            <a:picLocks noChangeAspect="1"/>
          </p:cNvPicPr>
          <p:nvPr/>
        </p:nvPicPr>
        <p:blipFill>
          <a:blip r:embed="rId5" cstate="print"/>
          <a:stretch>
            <a:fillRect/>
          </a:stretch>
        </p:blipFill>
        <p:spPr>
          <a:xfrm rot="348944">
            <a:off x="4162998" y="3116405"/>
            <a:ext cx="3873154" cy="34041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1857364"/>
            <a:ext cx="8229600" cy="1859668"/>
          </a:xfrm>
        </p:spPr>
        <p:txBody>
          <a:bodyPr>
            <a:normAutofit/>
          </a:bodyPr>
          <a:lstStyle/>
          <a:p>
            <a:pPr algn="r">
              <a:buNone/>
            </a:pPr>
            <a:r>
              <a:rPr lang="es-ES" sz="2800" b="1" spc="-150" dirty="0">
                <a:solidFill>
                  <a:schemeClr val="accent5">
                    <a:lumMod val="50000"/>
                  </a:schemeClr>
                </a:solidFill>
                <a:latin typeface="Adobe Caslon Pro Bold" pitchFamily="18" charset="0"/>
                <a:cs typeface="Arial" pitchFamily="34" charset="0"/>
              </a:rPr>
              <a:t>Servidor </a:t>
            </a:r>
            <a:r>
              <a:rPr lang="es-ES" sz="2800" b="1" spc="-150" dirty="0" err="1">
                <a:solidFill>
                  <a:schemeClr val="accent5">
                    <a:lumMod val="50000"/>
                  </a:schemeClr>
                </a:solidFill>
                <a:latin typeface="Adobe Caslon Pro Bold" pitchFamily="18" charset="0"/>
                <a:cs typeface="Arial" pitchFamily="34" charset="0"/>
              </a:rPr>
              <a:t>Radius</a:t>
            </a:r>
            <a:r>
              <a:rPr lang="es-ES" sz="2800" b="1" spc="-150" dirty="0">
                <a:solidFill>
                  <a:schemeClr val="accent5">
                    <a:lumMod val="50000"/>
                  </a:schemeClr>
                </a:solidFill>
                <a:latin typeface="Adobe Caslon Pro Bold" pitchFamily="18" charset="0"/>
                <a:cs typeface="Arial" pitchFamily="34" charset="0"/>
              </a:rPr>
              <a:t> (USER MANAGER</a:t>
            </a:r>
            <a:r>
              <a:rPr lang="es-ES" sz="2800" spc="-150" dirty="0">
                <a:solidFill>
                  <a:schemeClr val="accent5">
                    <a:lumMod val="50000"/>
                  </a:schemeClr>
                </a:solidFill>
                <a:latin typeface="Adobe Caslon Pro Bold" pitchFamily="18" charset="0"/>
                <a:cs typeface="Arial" pitchFamily="34" charset="0"/>
              </a:rPr>
              <a:t>)</a:t>
            </a:r>
            <a:endParaRPr lang="es-EC" sz="2800" spc="-150" dirty="0">
              <a:solidFill>
                <a:schemeClr val="accent5">
                  <a:lumMod val="50000"/>
                </a:schemeClr>
              </a:solidFill>
              <a:latin typeface="Adobe Caslon Pro Bold" pitchFamily="18" charset="0"/>
              <a:cs typeface="Arial" pitchFamily="34" charset="0"/>
            </a:endParaRPr>
          </a:p>
          <a:p>
            <a:r>
              <a:rPr lang="es-ES" sz="2000" dirty="0">
                <a:latin typeface="Adobe Caslon Pro Bold" pitchFamily="18" charset="0"/>
                <a:cs typeface="Arial" pitchFamily="34" charset="0"/>
              </a:rPr>
              <a:t>Otra herramienta más de </a:t>
            </a:r>
            <a:r>
              <a:rPr lang="es-ES" sz="2000" dirty="0" err="1">
                <a:latin typeface="Adobe Caslon Pro Bold" pitchFamily="18" charset="0"/>
                <a:cs typeface="Arial" pitchFamily="34" charset="0"/>
              </a:rPr>
              <a:t>Mikrotik</a:t>
            </a:r>
            <a:r>
              <a:rPr lang="es-ES" sz="2000" dirty="0">
                <a:latin typeface="Adobe Caslon Pro Bold" pitchFamily="18" charset="0"/>
                <a:cs typeface="Arial" pitchFamily="34" charset="0"/>
              </a:rPr>
              <a:t>, este servidor </a:t>
            </a:r>
            <a:r>
              <a:rPr lang="es-ES" sz="2000" dirty="0" err="1">
                <a:latin typeface="Adobe Caslon Pro Bold" pitchFamily="18" charset="0"/>
                <a:cs typeface="Arial" pitchFamily="34" charset="0"/>
              </a:rPr>
              <a:t>Radius</a:t>
            </a:r>
            <a:r>
              <a:rPr lang="es-ES" sz="2000" dirty="0">
                <a:latin typeface="Adobe Caslon Pro Bold" pitchFamily="18" charset="0"/>
                <a:cs typeface="Arial" pitchFamily="34" charset="0"/>
              </a:rPr>
              <a:t>, es muy amigable y fácil de usar. Posee parámetros de configuración de cuentas y es aquí donde se ponen las limitaciones de velocidad para los diferentes tipos de tarjetas para los clientes de Prepago</a:t>
            </a:r>
            <a:endParaRPr lang="es-EC" sz="2000" dirty="0">
              <a:latin typeface="Adobe Caslon Pro Bold" pitchFamily="18" charset="0"/>
              <a:cs typeface="Arial" pitchFamily="34" charset="0"/>
            </a:endParaRPr>
          </a:p>
          <a:p>
            <a:endParaRPr lang="es-EC" dirty="0"/>
          </a:p>
        </p:txBody>
      </p:sp>
      <p:pic>
        <p:nvPicPr>
          <p:cNvPr id="9" name="Picture 8" descr="trajeta de 3.png"/>
          <p:cNvPicPr>
            <a:picLocks noChangeAspect="1"/>
          </p:cNvPicPr>
          <p:nvPr/>
        </p:nvPicPr>
        <p:blipFill>
          <a:blip r:embed="rId3" cstate="print"/>
          <a:stretch>
            <a:fillRect/>
          </a:stretch>
        </p:blipFill>
        <p:spPr>
          <a:xfrm rot="20486971">
            <a:off x="285720" y="4429132"/>
            <a:ext cx="3227839" cy="2045212"/>
          </a:xfrm>
          <a:prstGeom prst="rect">
            <a:avLst/>
          </a:prstGeom>
        </p:spPr>
      </p:pic>
      <p:pic>
        <p:nvPicPr>
          <p:cNvPr id="8" name="Picture 7" descr="logofinal4.png"/>
          <p:cNvPicPr>
            <a:picLocks noChangeAspect="1"/>
          </p:cNvPicPr>
          <p:nvPr/>
        </p:nvPicPr>
        <p:blipFill>
          <a:blip r:embed="rId4" cstate="print"/>
          <a:stretch>
            <a:fillRect/>
          </a:stretch>
        </p:blipFill>
        <p:spPr>
          <a:xfrm rot="20881308">
            <a:off x="132172" y="246969"/>
            <a:ext cx="2541561" cy="1540340"/>
          </a:xfrm>
          <a:prstGeom prst="rect">
            <a:avLst/>
          </a:prstGeom>
        </p:spPr>
      </p:pic>
      <p:pic>
        <p:nvPicPr>
          <p:cNvPr id="10" name="Picture 9" descr="tarjeta de 5.png"/>
          <p:cNvPicPr>
            <a:picLocks noChangeAspect="1"/>
          </p:cNvPicPr>
          <p:nvPr/>
        </p:nvPicPr>
        <p:blipFill>
          <a:blip r:embed="rId5" cstate="print"/>
          <a:stretch>
            <a:fillRect/>
          </a:stretch>
        </p:blipFill>
        <p:spPr>
          <a:xfrm rot="1323068">
            <a:off x="2768686" y="4163771"/>
            <a:ext cx="3190656" cy="2019440"/>
          </a:xfrm>
          <a:prstGeom prst="rect">
            <a:avLst/>
          </a:prstGeom>
        </p:spPr>
      </p:pic>
      <p:pic>
        <p:nvPicPr>
          <p:cNvPr id="6" name="Picture 5" descr="tarjeta de 15.png"/>
          <p:cNvPicPr>
            <a:picLocks noChangeAspect="1"/>
          </p:cNvPicPr>
          <p:nvPr/>
        </p:nvPicPr>
        <p:blipFill>
          <a:blip r:embed="rId6" cstate="print"/>
          <a:stretch>
            <a:fillRect/>
          </a:stretch>
        </p:blipFill>
        <p:spPr>
          <a:xfrm rot="20306826">
            <a:off x="4841269" y="4366466"/>
            <a:ext cx="3149613" cy="19823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a presentacion.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1500166" y="2928934"/>
            <a:ext cx="2400272" cy="1752600"/>
          </a:xfrm>
        </p:spPr>
        <p:txBody>
          <a:bodyPr>
            <a:normAutofit/>
          </a:bodyPr>
          <a:lstStyle/>
          <a:p>
            <a:pPr algn="r"/>
            <a:r>
              <a:rPr lang="es-EC" sz="1800" dirty="0" smtClean="0">
                <a:solidFill>
                  <a:schemeClr val="tx1">
                    <a:lumMod val="75000"/>
                    <a:lumOff val="25000"/>
                  </a:schemeClr>
                </a:solidFill>
              </a:rPr>
              <a:t>Andrés Camino</a:t>
            </a:r>
          </a:p>
          <a:p>
            <a:pPr algn="r"/>
            <a:r>
              <a:rPr lang="es-EC" sz="1800" dirty="0" err="1" smtClean="0">
                <a:solidFill>
                  <a:schemeClr val="tx1">
                    <a:lumMod val="75000"/>
                    <a:lumOff val="25000"/>
                  </a:schemeClr>
                </a:solidFill>
              </a:rPr>
              <a:t>Rediamerica</a:t>
            </a:r>
            <a:r>
              <a:rPr lang="es-EC" sz="1800" dirty="0" smtClean="0">
                <a:solidFill>
                  <a:schemeClr val="tx1">
                    <a:lumMod val="75000"/>
                    <a:lumOff val="25000"/>
                  </a:schemeClr>
                </a:solidFill>
              </a:rPr>
              <a:t> Telecom</a:t>
            </a:r>
          </a:p>
          <a:p>
            <a:pPr algn="r"/>
            <a:r>
              <a:rPr lang="es-EC" sz="1800" dirty="0" smtClean="0">
                <a:solidFill>
                  <a:schemeClr val="tx1">
                    <a:lumMod val="75000"/>
                    <a:lumOff val="25000"/>
                  </a:schemeClr>
                </a:solidFill>
              </a:rPr>
              <a:t>Guayaquil-Ecuador</a:t>
            </a:r>
            <a:endParaRPr lang="es-EC" sz="1800" dirty="0">
              <a:solidFill>
                <a:schemeClr val="tx1">
                  <a:lumMod val="75000"/>
                  <a:lumOff val="2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142844" y="1928802"/>
            <a:ext cx="8229600" cy="4525963"/>
          </a:xfrm>
        </p:spPr>
        <p:txBody>
          <a:bodyPr>
            <a:normAutofit/>
          </a:bodyPr>
          <a:lstStyle/>
          <a:p>
            <a:pPr algn="r">
              <a:buNone/>
            </a:pPr>
            <a:r>
              <a:rPr lang="es-ES" sz="2800" b="1" spc="-150" dirty="0">
                <a:solidFill>
                  <a:schemeClr val="accent5">
                    <a:lumMod val="50000"/>
                  </a:schemeClr>
                </a:solidFill>
                <a:latin typeface="Adobe Caslon Pro Bold" pitchFamily="18" charset="0"/>
                <a:cs typeface="Arial" pitchFamily="34" charset="0"/>
              </a:rPr>
              <a:t>Servidor de Telefonía</a:t>
            </a:r>
            <a:endParaRPr lang="es-EC" sz="2800" b="1" spc="-150" dirty="0">
              <a:solidFill>
                <a:schemeClr val="accent5">
                  <a:lumMod val="50000"/>
                </a:schemeClr>
              </a:solidFill>
              <a:latin typeface="Adobe Caslon Pro Bold" pitchFamily="18" charset="0"/>
              <a:cs typeface="Arial" pitchFamily="34" charset="0"/>
            </a:endParaRPr>
          </a:p>
          <a:p>
            <a:r>
              <a:rPr lang="es-ES" sz="2200" dirty="0">
                <a:latin typeface="Adobe Caslon Pro Bold" pitchFamily="18" charset="0"/>
                <a:cs typeface="Arial" pitchFamily="34" charset="0"/>
              </a:rPr>
              <a:t>Proxy Registrar y </a:t>
            </a:r>
            <a:r>
              <a:rPr lang="es-ES" sz="2200" dirty="0" err="1">
                <a:latin typeface="Adobe Caslon Pro Bold" pitchFamily="18" charset="0"/>
                <a:cs typeface="Arial" pitchFamily="34" charset="0"/>
              </a:rPr>
              <a:t>Radius</a:t>
            </a:r>
            <a:r>
              <a:rPr lang="es-ES" sz="2200" dirty="0">
                <a:latin typeface="Adobe Caslon Pro Bold" pitchFamily="18" charset="0"/>
                <a:cs typeface="Arial" pitchFamily="34" charset="0"/>
              </a:rPr>
              <a:t> de telefonía donde se crean las cuentas con los números telefónicos asignados por la compañía de Telefonía y los saldos que manejan las cuentas telefónicas como su modo de facturación.</a:t>
            </a:r>
            <a:endParaRPr lang="es-EC" sz="2200" dirty="0">
              <a:latin typeface="Adobe Caslon Pro Bold" pitchFamily="18" charset="0"/>
              <a:cs typeface="Arial" pitchFamily="34" charset="0"/>
            </a:endParaRPr>
          </a:p>
          <a:p>
            <a:pPr algn="r">
              <a:buNone/>
            </a:pPr>
            <a:r>
              <a:rPr lang="es-ES" sz="2200" dirty="0">
                <a:latin typeface="Adobe Caslon Pro Bold" pitchFamily="18" charset="0"/>
                <a:cs typeface="Arial" pitchFamily="34" charset="0"/>
              </a:rPr>
              <a:t> </a:t>
            </a:r>
            <a:endParaRPr lang="es-EC" sz="2200" dirty="0">
              <a:latin typeface="Adobe Caslon Pro Bold" pitchFamily="18" charset="0"/>
              <a:cs typeface="Arial" pitchFamily="34" charset="0"/>
            </a:endParaRPr>
          </a:p>
          <a:p>
            <a:pPr algn="r">
              <a:buNone/>
            </a:pPr>
            <a:r>
              <a:rPr lang="es-ES" sz="2800" b="1" spc="-150" dirty="0">
                <a:solidFill>
                  <a:schemeClr val="accent5">
                    <a:lumMod val="50000"/>
                  </a:schemeClr>
                </a:solidFill>
                <a:latin typeface="Adobe Caslon Pro Bold" pitchFamily="18" charset="0"/>
                <a:cs typeface="Arial" pitchFamily="34" charset="0"/>
              </a:rPr>
              <a:t>Servidor Proxy</a:t>
            </a:r>
            <a:endParaRPr lang="es-EC" sz="2800" b="1" spc="-150" dirty="0">
              <a:solidFill>
                <a:schemeClr val="accent5">
                  <a:lumMod val="50000"/>
                </a:schemeClr>
              </a:solidFill>
              <a:latin typeface="Adobe Caslon Pro Bold" pitchFamily="18" charset="0"/>
              <a:cs typeface="Arial" pitchFamily="34" charset="0"/>
            </a:endParaRPr>
          </a:p>
          <a:p>
            <a:r>
              <a:rPr lang="es-ES" sz="2200" dirty="0">
                <a:latin typeface="Adobe Caslon Pro Bold" pitchFamily="18" charset="0"/>
                <a:cs typeface="Arial" pitchFamily="34" charset="0"/>
              </a:rPr>
              <a:t>Web-Proxy de </a:t>
            </a:r>
            <a:r>
              <a:rPr lang="es-ES" sz="2200" dirty="0" err="1">
                <a:latin typeface="Adobe Caslon Pro Bold" pitchFamily="18" charset="0"/>
                <a:cs typeface="Arial" pitchFamily="34" charset="0"/>
              </a:rPr>
              <a:t>Mikrotik</a:t>
            </a:r>
            <a:r>
              <a:rPr lang="es-ES" sz="2200" dirty="0">
                <a:latin typeface="Adobe Caslon Pro Bold" pitchFamily="18" charset="0"/>
                <a:cs typeface="Arial" pitchFamily="34" charset="0"/>
              </a:rPr>
              <a:t>, muy fácil de configurar y de administrar!!</a:t>
            </a:r>
            <a:endParaRPr lang="es-EC" sz="2200" dirty="0">
              <a:latin typeface="Adobe Caslon Pro Bold" pitchFamily="18" charset="0"/>
              <a:cs typeface="Arial" pitchFamily="34" charset="0"/>
            </a:endParaRPr>
          </a:p>
          <a:p>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jpg"/>
          <p:cNvPicPr>
            <a:picLocks noChangeAspect="1"/>
          </p:cNvPicPr>
          <p:nvPr/>
        </p:nvPicPr>
        <p:blipFill>
          <a:blip r:embed="rId2" cstate="print"/>
          <a:stretch>
            <a:fillRect/>
          </a:stretch>
        </p:blipFill>
        <p:spPr>
          <a:xfrm>
            <a:off x="0" y="0"/>
            <a:ext cx="9144000" cy="6858000"/>
          </a:xfrm>
          <a:prstGeom prst="rect">
            <a:avLst/>
          </a:prstGeom>
        </p:spPr>
      </p:pic>
      <p:pic>
        <p:nvPicPr>
          <p:cNvPr id="4" name="Content Placeholder 3" descr="epsylon.png"/>
          <p:cNvPicPr>
            <a:picLocks noGrp="1" noChangeAspect="1"/>
          </p:cNvPicPr>
          <p:nvPr>
            <p:ph idx="1"/>
          </p:nvPr>
        </p:nvPicPr>
        <p:blipFill>
          <a:blip r:embed="rId3" cstate="print"/>
          <a:stretch>
            <a:fillRect/>
          </a:stretch>
        </p:blipFill>
        <p:spPr>
          <a:xfrm>
            <a:off x="142844" y="1714488"/>
            <a:ext cx="8286808" cy="5143512"/>
          </a:xfrm>
        </p:spPr>
      </p:pic>
      <p:pic>
        <p:nvPicPr>
          <p:cNvPr id="7" name="Picture 6" descr="logofinal4.png"/>
          <p:cNvPicPr>
            <a:picLocks noChangeAspect="1"/>
          </p:cNvPicPr>
          <p:nvPr/>
        </p:nvPicPr>
        <p:blipFill>
          <a:blip r:embed="rId4"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1928802"/>
            <a:ext cx="8229600" cy="4525963"/>
          </a:xfrm>
        </p:spPr>
        <p:txBody>
          <a:bodyPr>
            <a:normAutofit/>
          </a:bodyPr>
          <a:lstStyle/>
          <a:p>
            <a:pPr algn="r">
              <a:buNone/>
            </a:pPr>
            <a:r>
              <a:rPr lang="es-ES" sz="2800" b="1" spc="-150" dirty="0">
                <a:solidFill>
                  <a:schemeClr val="accent5">
                    <a:lumMod val="50000"/>
                  </a:schemeClr>
                </a:solidFill>
                <a:latin typeface="Adobe Caslon Pro Bold" pitchFamily="18" charset="0"/>
                <a:cs typeface="Arial" pitchFamily="34" charset="0"/>
              </a:rPr>
              <a:t>Enlaces Punto a Punto para nuestros Nodos</a:t>
            </a:r>
            <a:endParaRPr lang="es-EC" sz="2800" b="1" spc="-150" dirty="0">
              <a:solidFill>
                <a:schemeClr val="accent5">
                  <a:lumMod val="50000"/>
                </a:schemeClr>
              </a:solidFill>
              <a:latin typeface="Adobe Caslon Pro Bold" pitchFamily="18" charset="0"/>
              <a:cs typeface="Arial" pitchFamily="34" charset="0"/>
            </a:endParaRPr>
          </a:p>
          <a:p>
            <a:endParaRPr lang="es-ES" sz="2000" dirty="0" smtClean="0">
              <a:latin typeface="Adobe Caslon Pro Bold" pitchFamily="18" charset="0"/>
              <a:cs typeface="Arial" pitchFamily="34" charset="0"/>
            </a:endParaRPr>
          </a:p>
          <a:p>
            <a:r>
              <a:rPr lang="es-ES" sz="2000" dirty="0" smtClean="0">
                <a:latin typeface="Adobe Caslon Pro Bold" pitchFamily="18" charset="0"/>
                <a:cs typeface="Arial" pitchFamily="34" charset="0"/>
              </a:rPr>
              <a:t>Enlaces </a:t>
            </a:r>
            <a:r>
              <a:rPr lang="es-ES" sz="2000" dirty="0" err="1">
                <a:latin typeface="Adobe Caslon Pro Bold" pitchFamily="18" charset="0"/>
                <a:cs typeface="Arial" pitchFamily="34" charset="0"/>
              </a:rPr>
              <a:t>Mikrotik</a:t>
            </a:r>
            <a:r>
              <a:rPr lang="es-ES" sz="2000" dirty="0">
                <a:latin typeface="Adobe Caslon Pro Bold" pitchFamily="18" charset="0"/>
                <a:cs typeface="Arial" pitchFamily="34" charset="0"/>
              </a:rPr>
              <a:t> con configuración N-</a:t>
            </a:r>
            <a:r>
              <a:rPr lang="es-ES" sz="2000" dirty="0" err="1">
                <a:latin typeface="Adobe Caslon Pro Bold" pitchFamily="18" charset="0"/>
                <a:cs typeface="Arial" pitchFamily="34" charset="0"/>
              </a:rPr>
              <a:t>Streme</a:t>
            </a:r>
            <a:r>
              <a:rPr lang="es-ES" sz="2000" dirty="0">
                <a:latin typeface="Adobe Caslon Pro Bold" pitchFamily="18" charset="0"/>
                <a:cs typeface="Arial" pitchFamily="34" charset="0"/>
              </a:rPr>
              <a:t>.  Este protocolo creado por </a:t>
            </a:r>
            <a:r>
              <a:rPr lang="es-ES" sz="2000" dirty="0" err="1">
                <a:latin typeface="Adobe Caslon Pro Bold" pitchFamily="18" charset="0"/>
                <a:cs typeface="Arial" pitchFamily="34" charset="0"/>
              </a:rPr>
              <a:t>Mikrotik</a:t>
            </a:r>
            <a:r>
              <a:rPr lang="es-ES" sz="2000" dirty="0">
                <a:latin typeface="Adobe Caslon Pro Bold" pitchFamily="18" charset="0"/>
                <a:cs typeface="Arial" pitchFamily="34" charset="0"/>
              </a:rPr>
              <a:t> permite el tráfico de datos muy alto debido a que posee una cabecera muy pequeña dentro de los </a:t>
            </a:r>
            <a:r>
              <a:rPr lang="es-ES" sz="2000" dirty="0" err="1">
                <a:latin typeface="Adobe Caslon Pro Bold" pitchFamily="18" charset="0"/>
                <a:cs typeface="Arial" pitchFamily="34" charset="0"/>
              </a:rPr>
              <a:t>frames</a:t>
            </a:r>
            <a:r>
              <a:rPr lang="es-ES" sz="2000" dirty="0">
                <a:latin typeface="Adobe Caslon Pro Bold" pitchFamily="18" charset="0"/>
                <a:cs typeface="Arial" pitchFamily="34" charset="0"/>
              </a:rPr>
              <a:t> en las conexiones, y no da límites ni degradación de velocidad de protocolo para enlaces de grandes distancias…</a:t>
            </a:r>
            <a:r>
              <a:rPr lang="es-ES" sz="2000" dirty="0">
                <a:solidFill>
                  <a:srgbClr val="FF0000"/>
                </a:solidFill>
                <a:latin typeface="Adobe Caslon Pro Bold" pitchFamily="18" charset="0"/>
                <a:cs typeface="Arial" pitchFamily="34" charset="0"/>
              </a:rPr>
              <a:t>OTRAS HURRAS PARA MIKROTIK!!</a:t>
            </a:r>
            <a:endParaRPr lang="es-EC" sz="2000" dirty="0">
              <a:solidFill>
                <a:srgbClr val="FF0000"/>
              </a:solidFill>
              <a:latin typeface="Adobe Caslon Pro Bold" pitchFamily="18" charset="0"/>
              <a:cs typeface="Arial" pitchFamily="34" charset="0"/>
            </a:endParaRPr>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214282" y="1857364"/>
            <a:ext cx="8229600" cy="6215106"/>
          </a:xfrm>
        </p:spPr>
        <p:txBody>
          <a:bodyPr>
            <a:normAutofit/>
          </a:bodyPr>
          <a:lstStyle/>
          <a:p>
            <a:pPr algn="r">
              <a:buNone/>
            </a:pPr>
            <a:r>
              <a:rPr lang="es-ES" sz="2400" b="1" spc="-150" dirty="0">
                <a:solidFill>
                  <a:schemeClr val="accent5">
                    <a:lumMod val="50000"/>
                  </a:schemeClr>
                </a:solidFill>
                <a:latin typeface="Adobe Caslon Pro Bold" pitchFamily="18" charset="0"/>
                <a:cs typeface="Arial" pitchFamily="34" charset="0"/>
              </a:rPr>
              <a:t>Enlaces </a:t>
            </a:r>
            <a:r>
              <a:rPr lang="es-ES" sz="2400" b="1" spc="-150" dirty="0" err="1">
                <a:solidFill>
                  <a:schemeClr val="accent5">
                    <a:lumMod val="50000"/>
                  </a:schemeClr>
                </a:solidFill>
                <a:latin typeface="Adobe Caslon Pro Bold" pitchFamily="18" charset="0"/>
                <a:cs typeface="Arial" pitchFamily="34" charset="0"/>
              </a:rPr>
              <a:t>PtMtp</a:t>
            </a:r>
            <a:r>
              <a:rPr lang="es-ES" sz="2400" b="1" spc="-150" dirty="0">
                <a:solidFill>
                  <a:schemeClr val="accent5">
                    <a:lumMod val="50000"/>
                  </a:schemeClr>
                </a:solidFill>
                <a:latin typeface="Adobe Caslon Pro Bold" pitchFamily="18" charset="0"/>
                <a:cs typeface="Arial" pitchFamily="34" charset="0"/>
              </a:rPr>
              <a:t> para Clientes Corporativo,  PYMES y Residenciales </a:t>
            </a:r>
            <a:endParaRPr lang="es-EC" sz="2400" b="1" spc="-150" dirty="0">
              <a:solidFill>
                <a:schemeClr val="accent5">
                  <a:lumMod val="50000"/>
                </a:schemeClr>
              </a:solidFill>
              <a:latin typeface="Adobe Caslon Pro Bold" pitchFamily="18" charset="0"/>
              <a:cs typeface="Arial" pitchFamily="34" charset="0"/>
            </a:endParaRPr>
          </a:p>
          <a:p>
            <a:endParaRPr lang="es-ES" sz="1600" dirty="0" smtClean="0">
              <a:latin typeface="Arial" pitchFamily="34" charset="0"/>
              <a:cs typeface="Arial" pitchFamily="34" charset="0"/>
            </a:endParaRPr>
          </a:p>
          <a:p>
            <a:r>
              <a:rPr lang="es-ES" sz="1700" dirty="0" smtClean="0">
                <a:latin typeface="Adobe Caslon Pro Bold" pitchFamily="18" charset="0"/>
                <a:cs typeface="Arial" pitchFamily="34" charset="0"/>
              </a:rPr>
              <a:t>Estos equipos por lo general son RB411AH del lado del cliente, y dependiendo del la cantidad de </a:t>
            </a:r>
            <a:r>
              <a:rPr lang="es-ES" sz="1700" dirty="0" err="1" smtClean="0">
                <a:latin typeface="Adobe Caslon Pro Bold" pitchFamily="18" charset="0"/>
                <a:cs typeface="Arial" pitchFamily="34" charset="0"/>
              </a:rPr>
              <a:t>Radiobases</a:t>
            </a:r>
            <a:r>
              <a:rPr lang="es-ES" sz="1700" dirty="0" smtClean="0">
                <a:latin typeface="Adobe Caslon Pro Bold" pitchFamily="18" charset="0"/>
                <a:cs typeface="Arial" pitchFamily="34" charset="0"/>
              </a:rPr>
              <a:t> conectadas al Multipunto podemos estar utilizando RB433AH, RB600 o RB800 debido a su gran procesamiento y realiza.</a:t>
            </a:r>
            <a:endParaRPr lang="es-EC" sz="1700" dirty="0" smtClean="0">
              <a:latin typeface="Adobe Caslon Pro Bold" pitchFamily="18" charset="0"/>
              <a:cs typeface="Arial" pitchFamily="34" charset="0"/>
            </a:endParaRPr>
          </a:p>
          <a:p>
            <a:r>
              <a:rPr lang="es-ES" sz="1700" u="sng" dirty="0" smtClean="0">
                <a:latin typeface="Adobe Caslon Pro Bold" pitchFamily="18" charset="0"/>
                <a:cs typeface="Arial" pitchFamily="34" charset="0"/>
              </a:rPr>
              <a:t>Funciones de la </a:t>
            </a:r>
            <a:r>
              <a:rPr lang="es-ES" sz="1700" u="sng" dirty="0" err="1" smtClean="0">
                <a:latin typeface="Adobe Caslon Pro Bold" pitchFamily="18" charset="0"/>
                <a:cs typeface="Arial" pitchFamily="34" charset="0"/>
              </a:rPr>
              <a:t>Radiobase</a:t>
            </a:r>
            <a:r>
              <a:rPr lang="es-ES" sz="1700" u="sng" dirty="0" smtClean="0">
                <a:latin typeface="Adobe Caslon Pro Bold" pitchFamily="18" charset="0"/>
                <a:cs typeface="Arial" pitchFamily="34" charset="0"/>
              </a:rPr>
              <a:t> </a:t>
            </a:r>
            <a:r>
              <a:rPr lang="es-ES" sz="1700" u="sng" dirty="0" err="1" smtClean="0">
                <a:latin typeface="Adobe Caslon Pro Bold" pitchFamily="18" charset="0"/>
                <a:cs typeface="Arial" pitchFamily="34" charset="0"/>
              </a:rPr>
              <a:t>PtMtp</a:t>
            </a:r>
            <a:r>
              <a:rPr lang="es-ES" sz="1700" u="sng" dirty="0" smtClean="0">
                <a:latin typeface="Adobe Caslon Pro Bold" pitchFamily="18" charset="0"/>
                <a:cs typeface="Arial" pitchFamily="34" charset="0"/>
              </a:rPr>
              <a:t>:</a:t>
            </a:r>
            <a:endParaRPr lang="es-EC" sz="1700" u="sng" dirty="0" smtClean="0">
              <a:latin typeface="Adobe Caslon Pro Bold" pitchFamily="18" charset="0"/>
              <a:cs typeface="Arial" pitchFamily="34" charset="0"/>
            </a:endParaRPr>
          </a:p>
          <a:p>
            <a:pPr lvl="1"/>
            <a:r>
              <a:rPr lang="es-ES" sz="1700" dirty="0" err="1" smtClean="0">
                <a:latin typeface="Adobe Caslon Pro Bold" pitchFamily="18" charset="0"/>
                <a:cs typeface="Arial" pitchFamily="34" charset="0"/>
              </a:rPr>
              <a:t>Address</a:t>
            </a:r>
            <a:r>
              <a:rPr lang="es-ES" sz="1700" dirty="0" smtClean="0">
                <a:latin typeface="Adobe Caslon Pro Bold" pitchFamily="18" charset="0"/>
                <a:cs typeface="Arial" pitchFamily="34" charset="0"/>
              </a:rPr>
              <a:t> </a:t>
            </a:r>
            <a:r>
              <a:rPr lang="es-ES" sz="1700" dirty="0" err="1" smtClean="0">
                <a:latin typeface="Adobe Caslon Pro Bold" pitchFamily="18" charset="0"/>
                <a:cs typeface="Arial" pitchFamily="34" charset="0"/>
              </a:rPr>
              <a:t>List</a:t>
            </a:r>
            <a:r>
              <a:rPr lang="es-ES" sz="1700" dirty="0" smtClean="0">
                <a:latin typeface="Adobe Caslon Pro Bold" pitchFamily="18" charset="0"/>
                <a:cs typeface="Arial" pitchFamily="34" charset="0"/>
              </a:rPr>
              <a:t>: Se generan las relaciones de planes 8:1, 4:1, 2:1 y 1:1</a:t>
            </a:r>
            <a:endParaRPr lang="es-EC" sz="1700" dirty="0" smtClean="0">
              <a:latin typeface="Adobe Caslon Pro Bold" pitchFamily="18" charset="0"/>
              <a:cs typeface="Arial" pitchFamily="34" charset="0"/>
            </a:endParaRPr>
          </a:p>
          <a:p>
            <a:pPr lvl="1"/>
            <a:r>
              <a:rPr lang="es-ES" sz="1700" dirty="0" smtClean="0">
                <a:latin typeface="Adobe Caslon Pro Bold" pitchFamily="18" charset="0"/>
                <a:cs typeface="Arial" pitchFamily="34" charset="0"/>
              </a:rPr>
              <a:t>Reglas de Mangle: Estas permiten discernir el tráfico de voz, intranet e intranet, a la vez estos marcados van a ser utilizados por las colas para las limitaciones</a:t>
            </a:r>
            <a:endParaRPr lang="es-EC" sz="1700" dirty="0" smtClean="0">
              <a:latin typeface="Adobe Caslon Pro Bold" pitchFamily="18" charset="0"/>
              <a:cs typeface="Arial" pitchFamily="34" charset="0"/>
            </a:endParaRPr>
          </a:p>
          <a:p>
            <a:pPr lvl="1"/>
            <a:r>
              <a:rPr lang="es-ES" sz="1700" dirty="0" err="1" smtClean="0">
                <a:latin typeface="Adobe Caslon Pro Bold" pitchFamily="18" charset="0"/>
                <a:cs typeface="Arial" pitchFamily="34" charset="0"/>
              </a:rPr>
              <a:t>Queues</a:t>
            </a:r>
            <a:r>
              <a:rPr lang="es-ES" sz="1700" dirty="0" smtClean="0">
                <a:latin typeface="Adobe Caslon Pro Bold" pitchFamily="18" charset="0"/>
                <a:cs typeface="Arial" pitchFamily="34" charset="0"/>
              </a:rPr>
              <a:t>: Esto se divide en 2 partes en el tipo de encolamiento el cual utilizamos PCQ y en colas de árbol donde se especifican los diferentes anchos de banda asignados a los marcados realizados en el Mangle.</a:t>
            </a:r>
            <a:endParaRPr lang="es-EC" sz="1700" dirty="0" smtClean="0">
              <a:latin typeface="Adobe Caslon Pro Bold" pitchFamily="18" charset="0"/>
              <a:cs typeface="Arial" pitchFamily="34" charset="0"/>
            </a:endParaRPr>
          </a:p>
          <a:p>
            <a:pPr lvl="1"/>
            <a:r>
              <a:rPr lang="es-ES" sz="1700" dirty="0" smtClean="0">
                <a:latin typeface="Adobe Caslon Pro Bold" pitchFamily="18" charset="0"/>
                <a:cs typeface="Arial" pitchFamily="34" charset="0"/>
              </a:rPr>
              <a:t>Anti-DOS</a:t>
            </a:r>
            <a:endParaRPr lang="es-EC" sz="1700" dirty="0" smtClean="0">
              <a:latin typeface="Adobe Caslon Pro Bold" pitchFamily="18" charset="0"/>
              <a:cs typeface="Arial" pitchFamily="34" charset="0"/>
            </a:endParaRPr>
          </a:p>
          <a:p>
            <a:pPr lvl="1"/>
            <a:r>
              <a:rPr lang="es-ES" sz="1700" dirty="0" smtClean="0">
                <a:latin typeface="Adobe Caslon Pro Bold" pitchFamily="18" charset="0"/>
                <a:cs typeface="Arial" pitchFamily="34" charset="0"/>
              </a:rPr>
              <a:t>Reglas para “Antivirus”</a:t>
            </a:r>
            <a:endParaRPr lang="es-EC" sz="1700" dirty="0" smtClean="0">
              <a:latin typeface="Adobe Caslon Pro Bold" pitchFamily="18" charset="0"/>
              <a:cs typeface="Arial" pitchFamily="34" charset="0"/>
            </a:endParaRPr>
          </a:p>
          <a:p>
            <a:pPr lvl="1"/>
            <a:r>
              <a:rPr lang="es-ES" sz="1700" dirty="0" smtClean="0">
                <a:latin typeface="Adobe Caslon Pro Bold" pitchFamily="18" charset="0"/>
                <a:cs typeface="Arial" pitchFamily="34" charset="0"/>
              </a:rPr>
              <a:t>Permiso de consumo para redes definidas</a:t>
            </a:r>
            <a:endParaRPr lang="es-EC" sz="1700" dirty="0" smtClean="0">
              <a:latin typeface="Adobe Caslon Pro Bold" pitchFamily="18" charset="0"/>
              <a:cs typeface="Arial" pitchFamily="34" charset="0"/>
            </a:endParaRPr>
          </a:p>
          <a:p>
            <a:pPr lvl="1"/>
            <a:r>
              <a:rPr lang="es-ES" sz="1700" dirty="0" smtClean="0">
                <a:latin typeface="Adobe Caslon Pro Bold" pitchFamily="18" charset="0"/>
                <a:cs typeface="Arial" pitchFamily="34" charset="0"/>
              </a:rPr>
              <a:t>Reglas de NAT</a:t>
            </a:r>
            <a:endParaRPr lang="es-EC" sz="1700" dirty="0" smtClean="0">
              <a:latin typeface="Adobe Caslon Pro Bold" pitchFamily="18" charset="0"/>
              <a:cs typeface="Arial" pitchFamily="34" charset="0"/>
            </a:endParaRPr>
          </a:p>
          <a:p>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ter.jpg"/>
          <p:cNvPicPr>
            <a:picLocks noChangeAspect="1"/>
          </p:cNvPicPr>
          <p:nvPr/>
        </p:nvPicPr>
        <p:blipFill>
          <a:blip r:embed="rId2" cstate="print"/>
          <a:stretch>
            <a:fillRect/>
          </a:stretch>
        </p:blipFill>
        <p:spPr>
          <a:xfrm>
            <a:off x="0" y="0"/>
            <a:ext cx="9144000" cy="6858000"/>
          </a:xfrm>
          <a:prstGeom prst="rect">
            <a:avLst/>
          </a:prstGeom>
        </p:spPr>
      </p:pic>
      <p:pic>
        <p:nvPicPr>
          <p:cNvPr id="4" name="Content Placeholder 3" descr="PTP.png"/>
          <p:cNvPicPr>
            <a:picLocks noGrp="1" noChangeAspect="1"/>
          </p:cNvPicPr>
          <p:nvPr>
            <p:ph idx="1"/>
          </p:nvPr>
        </p:nvPicPr>
        <p:blipFill>
          <a:blip r:embed="rId3" cstate="print"/>
          <a:stretch>
            <a:fillRect/>
          </a:stretch>
        </p:blipFill>
        <p:spPr>
          <a:xfrm>
            <a:off x="-1" y="1500174"/>
            <a:ext cx="8358215" cy="5357826"/>
          </a:xfr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ter.jpg"/>
          <p:cNvPicPr>
            <a:picLocks noChangeAspect="1"/>
          </p:cNvPicPr>
          <p:nvPr/>
        </p:nvPicPr>
        <p:blipFill>
          <a:blip r:embed="rId2" cstate="print"/>
          <a:stretch>
            <a:fillRect/>
          </a:stretch>
        </p:blipFill>
        <p:spPr>
          <a:xfrm>
            <a:off x="0" y="0"/>
            <a:ext cx="9144000" cy="6858000"/>
          </a:xfrm>
          <a:prstGeom prst="rect">
            <a:avLst/>
          </a:prstGeom>
        </p:spPr>
      </p:pic>
      <p:pic>
        <p:nvPicPr>
          <p:cNvPr id="4" name="Content Placeholder 3" descr="PTPADDRESS.png"/>
          <p:cNvPicPr>
            <a:picLocks noGrp="1" noChangeAspect="1"/>
          </p:cNvPicPr>
          <p:nvPr>
            <p:ph idx="1"/>
          </p:nvPr>
        </p:nvPicPr>
        <p:blipFill>
          <a:blip r:embed="rId3" cstate="print"/>
          <a:stretch>
            <a:fillRect/>
          </a:stretch>
        </p:blipFill>
        <p:spPr>
          <a:xfrm>
            <a:off x="0" y="1428736"/>
            <a:ext cx="8358214" cy="5429264"/>
          </a:xfr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2132856"/>
            <a:ext cx="8229600" cy="3155811"/>
          </a:xfrm>
        </p:spPr>
        <p:txBody>
          <a:bodyPr>
            <a:normAutofit/>
          </a:bodyPr>
          <a:lstStyle/>
          <a:p>
            <a:r>
              <a:rPr lang="es-ES" sz="2000" dirty="0">
                <a:latin typeface="Adobe Caslon Pro Bold" pitchFamily="18" charset="0"/>
                <a:cs typeface="Arial" pitchFamily="34" charset="0"/>
              </a:rPr>
              <a:t>El punto muy importante del lado del cliente es que las </a:t>
            </a:r>
            <a:r>
              <a:rPr lang="es-ES" sz="2000" dirty="0" err="1">
                <a:latin typeface="Adobe Caslon Pro Bold" pitchFamily="18" charset="0"/>
                <a:cs typeface="Arial" pitchFamily="34" charset="0"/>
              </a:rPr>
              <a:t>Radiobases</a:t>
            </a:r>
            <a:r>
              <a:rPr lang="es-ES" sz="2000" dirty="0">
                <a:latin typeface="Adobe Caslon Pro Bold" pitchFamily="18" charset="0"/>
                <a:cs typeface="Arial" pitchFamily="34" charset="0"/>
              </a:rPr>
              <a:t> cumplen estas funciones:</a:t>
            </a:r>
            <a:endParaRPr lang="es-EC" sz="2000" dirty="0">
              <a:latin typeface="Adobe Caslon Pro Bold" pitchFamily="18" charset="0"/>
              <a:cs typeface="Arial" pitchFamily="34" charset="0"/>
            </a:endParaRPr>
          </a:p>
          <a:p>
            <a:pPr lvl="1"/>
            <a:r>
              <a:rPr lang="es-ES" sz="2000" dirty="0">
                <a:latin typeface="Adobe Caslon Pro Bold" pitchFamily="18" charset="0"/>
                <a:cs typeface="Arial" pitchFamily="34" charset="0"/>
              </a:rPr>
              <a:t>Reglas de Mangle: Estas permiten discernir el tráfico de voz, intranet e intranet, a la vez estos marcados van a ser utilizados por las colas para las limitaciones</a:t>
            </a:r>
            <a:endParaRPr lang="es-EC" sz="2000" dirty="0">
              <a:latin typeface="Adobe Caslon Pro Bold" pitchFamily="18" charset="0"/>
              <a:cs typeface="Arial" pitchFamily="34" charset="0"/>
            </a:endParaRPr>
          </a:p>
          <a:p>
            <a:pPr lvl="1"/>
            <a:r>
              <a:rPr lang="es-ES" sz="2000" dirty="0" err="1">
                <a:latin typeface="Adobe Caslon Pro Bold" pitchFamily="18" charset="0"/>
                <a:cs typeface="Arial" pitchFamily="34" charset="0"/>
              </a:rPr>
              <a:t>Queues</a:t>
            </a:r>
            <a:r>
              <a:rPr lang="es-ES" sz="2000" dirty="0">
                <a:latin typeface="Adobe Caslon Pro Bold" pitchFamily="18" charset="0"/>
                <a:cs typeface="Arial" pitchFamily="34" charset="0"/>
              </a:rPr>
              <a:t>: Esto se divide en 2 partes en el tipo de encolamiento el cual utilizamos PCQ y en colas de árbol donde se especifican los diferentes anchos de banda asignados a los marcados realizados en el Mangle.</a:t>
            </a:r>
            <a:endParaRPr lang="es-EC" sz="2000" dirty="0">
              <a:latin typeface="Adobe Caslon Pro Bold" pitchFamily="18" charset="0"/>
              <a:cs typeface="Arial" pitchFamily="34" charset="0"/>
            </a:endParaRPr>
          </a:p>
          <a:p>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gle.jpg"/>
          <p:cNvPicPr>
            <a:picLocks noChangeAspect="1"/>
          </p:cNvPicPr>
          <p:nvPr/>
        </p:nvPicPr>
        <p:blipFill>
          <a:blip r:embed="rId2" cstate="print"/>
          <a:stretch>
            <a:fillRect/>
          </a:stretch>
        </p:blipFill>
        <p:spPr>
          <a:xfrm>
            <a:off x="0" y="0"/>
            <a:ext cx="9144000" cy="6858000"/>
          </a:xfrm>
          <a:prstGeom prst="rect">
            <a:avLst/>
          </a:prstGeom>
        </p:spPr>
      </p:pic>
      <p:pic>
        <p:nvPicPr>
          <p:cNvPr id="4" name="Content Placeholder 3" descr="PTPMANGLE.png"/>
          <p:cNvPicPr>
            <a:picLocks noGrp="1" noChangeAspect="1"/>
          </p:cNvPicPr>
          <p:nvPr>
            <p:ph idx="1"/>
          </p:nvPr>
        </p:nvPicPr>
        <p:blipFill>
          <a:blip r:embed="rId3" cstate="print"/>
          <a:stretch>
            <a:fillRect/>
          </a:stretch>
        </p:blipFill>
        <p:spPr>
          <a:xfrm>
            <a:off x="0" y="1428736"/>
            <a:ext cx="8429652" cy="5429264"/>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ues.jpg"/>
          <p:cNvPicPr>
            <a:picLocks noChangeAspect="1"/>
          </p:cNvPicPr>
          <p:nvPr/>
        </p:nvPicPr>
        <p:blipFill>
          <a:blip r:embed="rId2" cstate="print"/>
          <a:stretch>
            <a:fillRect/>
          </a:stretch>
        </p:blipFill>
        <p:spPr>
          <a:xfrm>
            <a:off x="0" y="0"/>
            <a:ext cx="9144000" cy="6858000"/>
          </a:xfrm>
          <a:prstGeom prst="rect">
            <a:avLst/>
          </a:prstGeom>
        </p:spPr>
      </p:pic>
      <p:pic>
        <p:nvPicPr>
          <p:cNvPr id="4" name="Content Placeholder 3" descr="PTPCOLAS.png"/>
          <p:cNvPicPr>
            <a:picLocks noGrp="1" noChangeAspect="1"/>
          </p:cNvPicPr>
          <p:nvPr>
            <p:ph idx="1"/>
          </p:nvPr>
        </p:nvPicPr>
        <p:blipFill>
          <a:blip r:embed="rId3" cstate="print"/>
          <a:stretch>
            <a:fillRect/>
          </a:stretch>
        </p:blipFill>
        <p:spPr>
          <a:xfrm>
            <a:off x="0" y="1428736"/>
            <a:ext cx="8358214" cy="5429264"/>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1857364"/>
            <a:ext cx="8229600" cy="1000124"/>
          </a:xfrm>
        </p:spPr>
        <p:txBody>
          <a:bodyPr>
            <a:normAutofit fontScale="90000"/>
          </a:bodyPr>
          <a:lstStyle/>
          <a:p>
            <a:pPr algn="r"/>
            <a:r>
              <a:rPr lang="es-ES" sz="4000" b="1" spc="-150" dirty="0">
                <a:solidFill>
                  <a:schemeClr val="accent1">
                    <a:lumMod val="50000"/>
                  </a:schemeClr>
                </a:solidFill>
                <a:latin typeface="Adobe Caslon Pro Bold" pitchFamily="18" charset="0"/>
                <a:cs typeface="Arial" pitchFamily="34" charset="0"/>
              </a:rPr>
              <a:t>Explicación del servicio</a:t>
            </a:r>
            <a:r>
              <a:rPr lang="es-ES" b="1" spc="-150" dirty="0">
                <a:solidFill>
                  <a:schemeClr val="accent1">
                    <a:lumMod val="50000"/>
                  </a:schemeClr>
                </a:solidFill>
                <a:latin typeface="Adobe Caslon Pro Bold" pitchFamily="18" charset="0"/>
                <a:cs typeface="Arial" pitchFamily="34" charset="0"/>
              </a:rPr>
              <a:t>:</a:t>
            </a:r>
            <a:r>
              <a:rPr lang="es-EC" dirty="0">
                <a:solidFill>
                  <a:schemeClr val="accent1">
                    <a:lumMod val="50000"/>
                  </a:schemeClr>
                </a:solidFill>
              </a:rPr>
              <a:t/>
            </a:r>
            <a:br>
              <a:rPr lang="es-EC" dirty="0">
                <a:solidFill>
                  <a:schemeClr val="accent1">
                    <a:lumMod val="50000"/>
                  </a:schemeClr>
                </a:solidFill>
              </a:rPr>
            </a:br>
            <a:endParaRPr lang="es-EC" dirty="0">
              <a:solidFill>
                <a:schemeClr val="accent1">
                  <a:lumMod val="50000"/>
                </a:schemeClr>
              </a:solidFill>
            </a:endParaRPr>
          </a:p>
        </p:txBody>
      </p:sp>
      <p:sp>
        <p:nvSpPr>
          <p:cNvPr id="3" name="Content Placeholder 2"/>
          <p:cNvSpPr>
            <a:spLocks noGrp="1"/>
          </p:cNvSpPr>
          <p:nvPr>
            <p:ph idx="1"/>
          </p:nvPr>
        </p:nvSpPr>
        <p:spPr>
          <a:xfrm>
            <a:off x="251520" y="2492896"/>
            <a:ext cx="7858148" cy="3737006"/>
          </a:xfrm>
        </p:spPr>
        <p:txBody>
          <a:bodyPr>
            <a:normAutofit/>
          </a:bodyPr>
          <a:lstStyle/>
          <a:p>
            <a:endParaRPr lang="es-ES" sz="2000" dirty="0" smtClean="0">
              <a:latin typeface="Adobe Caslon Pro Bold" pitchFamily="18" charset="0"/>
              <a:cs typeface="Arial" pitchFamily="34" charset="0"/>
            </a:endParaRPr>
          </a:p>
          <a:p>
            <a:r>
              <a:rPr lang="es-ES" sz="2000" dirty="0" smtClean="0">
                <a:latin typeface="Adobe Caslon Pro Bold" pitchFamily="18" charset="0"/>
                <a:cs typeface="Arial" pitchFamily="34" charset="0"/>
              </a:rPr>
              <a:t>Los </a:t>
            </a:r>
            <a:r>
              <a:rPr lang="es-ES" sz="2000" dirty="0">
                <a:latin typeface="Adobe Caslon Pro Bold" pitchFamily="18" charset="0"/>
                <a:cs typeface="Arial" pitchFamily="34" charset="0"/>
              </a:rPr>
              <a:t>clientes contratan por un 512k: de los cuales reciben 512k de Internet, 1Mega de Intranet, y 1 Mega de </a:t>
            </a:r>
            <a:r>
              <a:rPr lang="es-ES" sz="2000" dirty="0" err="1">
                <a:latin typeface="Adobe Caslon Pro Bold" pitchFamily="18" charset="0"/>
                <a:cs typeface="Arial" pitchFamily="34" charset="0"/>
              </a:rPr>
              <a:t>VoIP</a:t>
            </a:r>
            <a:r>
              <a:rPr lang="es-ES" sz="2000" dirty="0">
                <a:latin typeface="Adobe Caslon Pro Bold" pitchFamily="18" charset="0"/>
                <a:cs typeface="Arial" pitchFamily="34" charset="0"/>
              </a:rPr>
              <a:t>. </a:t>
            </a:r>
            <a:endParaRPr lang="es-EC" sz="2000" dirty="0">
              <a:latin typeface="Adobe Caslon Pro Bold" pitchFamily="18" charset="0"/>
              <a:cs typeface="Arial" pitchFamily="34" charset="0"/>
            </a:endParaRPr>
          </a:p>
          <a:p>
            <a:r>
              <a:rPr lang="es-ES" sz="2000" dirty="0">
                <a:latin typeface="Adobe Caslon Pro Bold" pitchFamily="18" charset="0"/>
                <a:cs typeface="Arial" pitchFamily="34" charset="0"/>
              </a:rPr>
              <a:t>Estos servicios, y los próximos a implementar, generan la gran diferencia de nuestra calidad con la calidad de nuestros competidores, haciendo que nuestro Internet de 512k sea muy superior a cualquier otro servicio de 512k de otros proveedores, y por supuesto tenemos un valor agregado que permite que nuestros precios de igual manera no tengan que pelear por el más bajo margen de rentabilidad…una vez mas…EL VALOR DE NUESTROS SERVICIOS SUPERAN A LOS COSTOS DE NUESTROS SERVICIOS….Recuerdan??</a:t>
            </a:r>
            <a:endParaRPr lang="es-EC" sz="2000" dirty="0">
              <a:latin typeface="Adobe Caslon Pro Bold" pitchFamily="18" charset="0"/>
              <a:cs typeface="Arial" pitchFamily="34" charset="0"/>
            </a:endParaRPr>
          </a:p>
          <a:p>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95536" y="4725144"/>
            <a:ext cx="8568952" cy="1656184"/>
          </a:xfrm>
        </p:spPr>
        <p:txBody>
          <a:bodyPr>
            <a:normAutofit/>
          </a:bodyPr>
          <a:lstStyle/>
          <a:p>
            <a:r>
              <a:rPr lang="es-ES" sz="2000" dirty="0" smtClean="0">
                <a:solidFill>
                  <a:schemeClr val="tx1">
                    <a:lumMod val="85000"/>
                    <a:lumOff val="15000"/>
                  </a:schemeClr>
                </a:solidFill>
                <a:latin typeface="Adobe Caslon Pro Bold" pitchFamily="18" charset="0"/>
                <a:cs typeface="Arial" pitchFamily="34" charset="0"/>
              </a:rPr>
              <a:t>Enlaces Corporativos</a:t>
            </a:r>
          </a:p>
          <a:p>
            <a:r>
              <a:rPr lang="es-ES" sz="2000" dirty="0" smtClean="0">
                <a:solidFill>
                  <a:schemeClr val="tx1">
                    <a:lumMod val="85000"/>
                    <a:lumOff val="15000"/>
                  </a:schemeClr>
                </a:solidFill>
                <a:latin typeface="Adobe Caslon Pro Bold" pitchFamily="18" charset="0"/>
                <a:cs typeface="Arial" pitchFamily="34" charset="0"/>
              </a:rPr>
              <a:t>Análisis de Redes LAN/WAN</a:t>
            </a:r>
          </a:p>
          <a:p>
            <a:r>
              <a:rPr lang="es-ES" sz="2000" dirty="0" smtClean="0">
                <a:solidFill>
                  <a:schemeClr val="tx1">
                    <a:lumMod val="85000"/>
                    <a:lumOff val="15000"/>
                  </a:schemeClr>
                </a:solidFill>
                <a:latin typeface="Adobe Caslon Pro Bold" pitchFamily="18" charset="0"/>
                <a:cs typeface="Arial" pitchFamily="34" charset="0"/>
              </a:rPr>
              <a:t>Soluciones de Telecomunicaciones Inalámbricas y </a:t>
            </a:r>
            <a:r>
              <a:rPr lang="es-ES" sz="2000" dirty="0" err="1" smtClean="0">
                <a:solidFill>
                  <a:schemeClr val="tx1">
                    <a:lumMod val="85000"/>
                    <a:lumOff val="15000"/>
                  </a:schemeClr>
                </a:solidFill>
                <a:latin typeface="Adobe Caslon Pro Bold" pitchFamily="18" charset="0"/>
                <a:cs typeface="Arial" pitchFamily="34" charset="0"/>
              </a:rPr>
              <a:t>Networking</a:t>
            </a:r>
            <a:r>
              <a:rPr lang="es-ES" sz="2000" dirty="0" smtClean="0">
                <a:solidFill>
                  <a:schemeClr val="tx1">
                    <a:lumMod val="85000"/>
                    <a:lumOff val="15000"/>
                  </a:schemeClr>
                </a:solidFill>
                <a:latin typeface="Adobe Caslon Pro Bold" pitchFamily="18" charset="0"/>
                <a:cs typeface="Arial" pitchFamily="34" charset="0"/>
              </a:rPr>
              <a:t> </a:t>
            </a:r>
          </a:p>
          <a:p>
            <a:r>
              <a:rPr lang="es-ES" sz="2000" dirty="0" smtClean="0">
                <a:solidFill>
                  <a:schemeClr val="tx1">
                    <a:lumMod val="85000"/>
                    <a:lumOff val="15000"/>
                  </a:schemeClr>
                </a:solidFill>
                <a:latin typeface="Adobe Caslon Pro Bold" pitchFamily="18" charset="0"/>
                <a:cs typeface="Arial" pitchFamily="34" charset="0"/>
              </a:rPr>
              <a:t>Proveedor de Internet, y Telefonía IP</a:t>
            </a:r>
          </a:p>
        </p:txBody>
      </p:sp>
      <p:pic>
        <p:nvPicPr>
          <p:cNvPr id="14" name="Picture 13"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pic>
        <p:nvPicPr>
          <p:cNvPr id="9" name="Picture 8" descr="texto.png"/>
          <p:cNvPicPr>
            <a:picLocks noChangeAspect="1"/>
          </p:cNvPicPr>
          <p:nvPr/>
        </p:nvPicPr>
        <p:blipFill>
          <a:blip r:embed="rId4" cstate="print"/>
          <a:stretch>
            <a:fillRect/>
          </a:stretch>
        </p:blipFill>
        <p:spPr>
          <a:xfrm>
            <a:off x="8445587" y="500042"/>
            <a:ext cx="698413" cy="6357958"/>
          </a:xfrm>
          <a:prstGeom prst="rect">
            <a:avLst/>
          </a:prstGeom>
        </p:spPr>
      </p:pic>
      <p:sp>
        <p:nvSpPr>
          <p:cNvPr id="7" name="TextBox 6"/>
          <p:cNvSpPr txBox="1"/>
          <p:nvPr/>
        </p:nvSpPr>
        <p:spPr>
          <a:xfrm>
            <a:off x="395536" y="2492896"/>
            <a:ext cx="7848872" cy="1323439"/>
          </a:xfrm>
          <a:prstGeom prst="rect">
            <a:avLst/>
          </a:prstGeom>
          <a:noFill/>
        </p:spPr>
        <p:txBody>
          <a:bodyPr wrap="square" rtlCol="0">
            <a:spAutoFit/>
          </a:bodyPr>
          <a:lstStyle/>
          <a:p>
            <a:pPr algn="just"/>
            <a:r>
              <a:rPr lang="es-ES" sz="2000" dirty="0" smtClean="0">
                <a:solidFill>
                  <a:schemeClr val="tx1">
                    <a:lumMod val="85000"/>
                    <a:lumOff val="15000"/>
                  </a:schemeClr>
                </a:solidFill>
                <a:latin typeface="Adobe Caslon Pro Bold" pitchFamily="18" charset="0"/>
                <a:cs typeface="Arial" pitchFamily="34" charset="0"/>
              </a:rPr>
              <a:t>Somos una empresa 100% especializada en el campo de las telecomunicaciones y </a:t>
            </a:r>
            <a:r>
              <a:rPr lang="es-ES" sz="2000" dirty="0" err="1" smtClean="0">
                <a:solidFill>
                  <a:schemeClr val="tx1">
                    <a:lumMod val="85000"/>
                    <a:lumOff val="15000"/>
                  </a:schemeClr>
                </a:solidFill>
                <a:latin typeface="Adobe Caslon Pro Bold" pitchFamily="18" charset="0"/>
                <a:cs typeface="Arial" pitchFamily="34" charset="0"/>
              </a:rPr>
              <a:t>networking</a:t>
            </a:r>
            <a:r>
              <a:rPr lang="es-ES" sz="2000" dirty="0" smtClean="0">
                <a:solidFill>
                  <a:schemeClr val="tx1">
                    <a:lumMod val="85000"/>
                    <a:lumOff val="15000"/>
                  </a:schemeClr>
                </a:solidFill>
                <a:latin typeface="Adobe Caslon Pro Bold" pitchFamily="18" charset="0"/>
                <a:cs typeface="Arial" pitchFamily="34" charset="0"/>
              </a:rPr>
              <a:t>. Nos hemos enfocado en la integración de soluciones para transmisión de voz, datos y video a través de radios de microondas</a:t>
            </a:r>
          </a:p>
        </p:txBody>
      </p:sp>
      <p:sp>
        <p:nvSpPr>
          <p:cNvPr id="8" name="Rectangle 7"/>
          <p:cNvSpPr/>
          <p:nvPr/>
        </p:nvSpPr>
        <p:spPr>
          <a:xfrm>
            <a:off x="4427984" y="1628800"/>
            <a:ext cx="3971772" cy="707886"/>
          </a:xfrm>
          <a:prstGeom prst="rect">
            <a:avLst/>
          </a:prstGeom>
          <a:noFill/>
        </p:spPr>
        <p:txBody>
          <a:bodyPr wrap="square" lIns="91440" tIns="45720" rIns="91440" bIns="45720">
            <a:spAutoFit/>
          </a:bodyPr>
          <a:lstStyle/>
          <a:p>
            <a:pPr algn="ctr"/>
            <a:r>
              <a:rPr lang="es-E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Quienes somos</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a:off x="395536" y="3933056"/>
            <a:ext cx="3694858" cy="646331"/>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Nuestros</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Servicios</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1928802"/>
            <a:ext cx="8229600" cy="5768997"/>
          </a:xfrm>
        </p:spPr>
        <p:txBody>
          <a:bodyPr>
            <a:normAutofit/>
          </a:bodyPr>
          <a:lstStyle/>
          <a:p>
            <a:r>
              <a:rPr lang="es-ES" sz="2000" dirty="0">
                <a:latin typeface="Adobe Caslon Pro Bold" pitchFamily="18" charset="0"/>
                <a:cs typeface="Arial" pitchFamily="34" charset="0"/>
              </a:rPr>
              <a:t>Muchos de nuestros clientes corporativos son WISP…y por supuesto nuestras recomendaciones son los productos de </a:t>
            </a:r>
            <a:r>
              <a:rPr lang="es-ES" sz="2000" dirty="0" err="1">
                <a:latin typeface="Adobe Caslon Pro Bold" pitchFamily="18" charset="0"/>
                <a:cs typeface="Arial" pitchFamily="34" charset="0"/>
              </a:rPr>
              <a:t>Mikrotik</a:t>
            </a:r>
            <a:r>
              <a:rPr lang="es-ES" sz="2000" dirty="0">
                <a:latin typeface="Adobe Caslon Pro Bold" pitchFamily="18" charset="0"/>
                <a:cs typeface="Arial" pitchFamily="34" charset="0"/>
              </a:rPr>
              <a:t>! Por su fortaleza en </a:t>
            </a:r>
            <a:r>
              <a:rPr lang="es-ES" sz="2000" dirty="0" err="1">
                <a:latin typeface="Adobe Caslon Pro Bold" pitchFamily="18" charset="0"/>
                <a:cs typeface="Arial" pitchFamily="34" charset="0"/>
              </a:rPr>
              <a:t>networking</a:t>
            </a:r>
            <a:r>
              <a:rPr lang="es-ES" sz="2000" dirty="0">
                <a:latin typeface="Adobe Caslon Pro Bold" pitchFamily="18" charset="0"/>
                <a:cs typeface="Arial" pitchFamily="34" charset="0"/>
              </a:rPr>
              <a:t>, </a:t>
            </a:r>
            <a:r>
              <a:rPr lang="es-ES" sz="2000" dirty="0" err="1">
                <a:latin typeface="Adobe Caslon Pro Bold" pitchFamily="18" charset="0"/>
                <a:cs typeface="Arial" pitchFamily="34" charset="0"/>
              </a:rPr>
              <a:t>wireless</a:t>
            </a:r>
            <a:r>
              <a:rPr lang="es-ES" sz="2000" dirty="0">
                <a:latin typeface="Adobe Caslon Pro Bold" pitchFamily="18" charset="0"/>
                <a:cs typeface="Arial" pitchFamily="34" charset="0"/>
              </a:rPr>
              <a:t> y por supuesto por nuestra experiencia para dar soporte en redes con mucho tráfico.</a:t>
            </a:r>
            <a:endParaRPr lang="es-EC" sz="2000" dirty="0">
              <a:latin typeface="Adobe Caslon Pro Bold" pitchFamily="18" charset="0"/>
              <a:cs typeface="Arial" pitchFamily="34" charset="0"/>
            </a:endParaRPr>
          </a:p>
          <a:p>
            <a:r>
              <a:rPr lang="es-ES" sz="2000" dirty="0">
                <a:latin typeface="Adobe Caslon Pro Bold" pitchFamily="18" charset="0"/>
                <a:cs typeface="Arial" pitchFamily="34" charset="0"/>
              </a:rPr>
              <a:t>Como </a:t>
            </a:r>
            <a:r>
              <a:rPr lang="es-ES" sz="2000" dirty="0" smtClean="0">
                <a:latin typeface="Adobe Caslon Pro Bold" pitchFamily="18" charset="0"/>
                <a:cs typeface="Arial" pitchFamily="34" charset="0"/>
              </a:rPr>
              <a:t>es </a:t>
            </a:r>
            <a:r>
              <a:rPr lang="es-ES" sz="2000" dirty="0">
                <a:latin typeface="Adobe Caslon Pro Bold" pitchFamily="18" charset="0"/>
                <a:cs typeface="Arial" pitchFamily="34" charset="0"/>
              </a:rPr>
              <a:t>casi un estándar en nuestro medio…</a:t>
            </a:r>
            <a:r>
              <a:rPr lang="es-ES" sz="2000" dirty="0" err="1">
                <a:latin typeface="Adobe Caslon Pro Bold" pitchFamily="18" charset="0"/>
                <a:cs typeface="Arial" pitchFamily="34" charset="0"/>
              </a:rPr>
              <a:t>Mikrotik</a:t>
            </a:r>
            <a:r>
              <a:rPr lang="es-ES" sz="2000" dirty="0">
                <a:latin typeface="Adobe Caslon Pro Bold" pitchFamily="18" charset="0"/>
                <a:cs typeface="Arial" pitchFamily="34" charset="0"/>
              </a:rPr>
              <a:t> es utilizado por una gran cantidad de </a:t>
            </a:r>
            <a:r>
              <a:rPr lang="es-ES" sz="2000" dirty="0" err="1">
                <a:latin typeface="Adobe Caslon Pro Bold" pitchFamily="18" charset="0"/>
                <a:cs typeface="Arial" pitchFamily="34" charset="0"/>
              </a:rPr>
              <a:t>ISPs</a:t>
            </a:r>
            <a:r>
              <a:rPr lang="es-ES" sz="2000" dirty="0">
                <a:latin typeface="Adobe Caslon Pro Bold" pitchFamily="18" charset="0"/>
                <a:cs typeface="Arial" pitchFamily="34" charset="0"/>
              </a:rPr>
              <a:t>, y cuando ellos deciden cambiarse de proveedor para obtener nuestro servicio ANYWHERE!, podemos ver muchas falencias en su red, y tenemos que implementar un esquema estándar que hemos realizado para </a:t>
            </a:r>
            <a:r>
              <a:rPr lang="es-ES" sz="2000" dirty="0" err="1">
                <a:latin typeface="Adobe Caslon Pro Bold" pitchFamily="18" charset="0"/>
                <a:cs typeface="Arial" pitchFamily="34" charset="0"/>
              </a:rPr>
              <a:t>ISPs</a:t>
            </a:r>
            <a:r>
              <a:rPr lang="es-ES" sz="2000" dirty="0">
                <a:latin typeface="Adobe Caslon Pro Bold" pitchFamily="18" charset="0"/>
                <a:cs typeface="Arial" pitchFamily="34" charset="0"/>
              </a:rPr>
              <a:t> (con los cuales obtenemos muy buenos resultados) y se hace bastante laborioso realizarlo para configurar 300 cuentas de clientes ciertas veces….un trabajo muy pesado realizarlo a mano no?...pero otra vez </a:t>
            </a:r>
            <a:r>
              <a:rPr lang="es-ES" sz="2000" dirty="0" err="1">
                <a:latin typeface="Adobe Caslon Pro Bold" pitchFamily="18" charset="0"/>
                <a:cs typeface="Arial" pitchFamily="34" charset="0"/>
              </a:rPr>
              <a:t>Mikrotik</a:t>
            </a:r>
            <a:r>
              <a:rPr lang="es-ES" sz="2000" dirty="0">
                <a:latin typeface="Adobe Caslon Pro Bold" pitchFamily="18" charset="0"/>
                <a:cs typeface="Arial" pitchFamily="34" charset="0"/>
              </a:rPr>
              <a:t> va al rescate con su herramienta de Scripting!!</a:t>
            </a:r>
            <a:endParaRPr lang="es-EC" sz="2000" dirty="0">
              <a:latin typeface="Adobe Caslon Pro Bold" pitchFamily="18" charset="0"/>
              <a:cs typeface="Arial" pitchFamily="34" charset="0"/>
            </a:endParaRPr>
          </a:p>
          <a:p>
            <a:endParaRPr lang="es-EC" sz="1600"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1556792"/>
            <a:ext cx="8229600" cy="5626121"/>
          </a:xfrm>
        </p:spPr>
        <p:txBody>
          <a:bodyPr>
            <a:normAutofit/>
          </a:bodyPr>
          <a:lstStyle/>
          <a:p>
            <a:pPr algn="r">
              <a:buNone/>
            </a:pPr>
            <a:r>
              <a:rPr lang="en-US" b="1" spc="-150" dirty="0" smtClean="0">
                <a:solidFill>
                  <a:schemeClr val="accent1">
                    <a:lumMod val="50000"/>
                  </a:schemeClr>
                </a:solidFill>
                <a:latin typeface="Adobe Caslon Pro Bold" pitchFamily="18" charset="0"/>
                <a:cs typeface="Arial" pitchFamily="34" charset="0"/>
              </a:rPr>
              <a:t>Scripting</a:t>
            </a:r>
            <a:r>
              <a:rPr lang="en-US" b="1" spc="-150" dirty="0">
                <a:solidFill>
                  <a:schemeClr val="accent1">
                    <a:lumMod val="50000"/>
                  </a:schemeClr>
                </a:solidFill>
                <a:latin typeface="Adobe Caslon Pro Bold" pitchFamily="18" charset="0"/>
                <a:cs typeface="Arial" pitchFamily="34" charset="0"/>
              </a:rPr>
              <a:t>:</a:t>
            </a:r>
            <a:endParaRPr lang="es-EC" b="1" spc="-150" dirty="0">
              <a:solidFill>
                <a:schemeClr val="accent1">
                  <a:lumMod val="50000"/>
                </a:schemeClr>
              </a:solidFill>
              <a:latin typeface="Adobe Caslon Pro Bold" pitchFamily="18" charset="0"/>
              <a:cs typeface="Arial" pitchFamily="34" charset="0"/>
            </a:endParaRPr>
          </a:p>
          <a:p>
            <a:pPr lvl="0"/>
            <a:r>
              <a:rPr lang="es-EC" sz="1800" dirty="0">
                <a:latin typeface="Adobe Caslon Pro Bold" pitchFamily="18" charset="0"/>
                <a:cs typeface="Arial" pitchFamily="34" charset="0"/>
              </a:rPr>
              <a:t>Scripts para crear </a:t>
            </a:r>
            <a:r>
              <a:rPr lang="es-EC" sz="1800" dirty="0" err="1">
                <a:latin typeface="Adobe Caslon Pro Bold" pitchFamily="18" charset="0"/>
                <a:cs typeface="Arial" pitchFamily="34" charset="0"/>
              </a:rPr>
              <a:t>address</a:t>
            </a:r>
            <a:r>
              <a:rPr lang="es-EC" sz="1800" dirty="0">
                <a:latin typeface="Adobe Caslon Pro Bold" pitchFamily="18" charset="0"/>
                <a:cs typeface="Arial" pitchFamily="34" charset="0"/>
              </a:rPr>
              <a:t> </a:t>
            </a:r>
            <a:r>
              <a:rPr lang="es-EC" sz="1800" dirty="0" err="1">
                <a:latin typeface="Adobe Caslon Pro Bold" pitchFamily="18" charset="0"/>
                <a:cs typeface="Arial" pitchFamily="34" charset="0"/>
              </a:rPr>
              <a:t>list</a:t>
            </a:r>
            <a:r>
              <a:rPr lang="es-EC" sz="1800" dirty="0">
                <a:latin typeface="Adobe Caslon Pro Bold" pitchFamily="18" charset="0"/>
                <a:cs typeface="Arial" pitchFamily="34" charset="0"/>
              </a:rPr>
              <a:t>: Estos scripts se pueden correr desde los equipos </a:t>
            </a:r>
            <a:r>
              <a:rPr lang="es-EC" sz="1800" dirty="0" err="1">
                <a:latin typeface="Adobe Caslon Pro Bold" pitchFamily="18" charset="0"/>
                <a:cs typeface="Arial" pitchFamily="34" charset="0"/>
              </a:rPr>
              <a:t>mikrotik</a:t>
            </a:r>
            <a:r>
              <a:rPr lang="es-EC" sz="1800" dirty="0">
                <a:latin typeface="Adobe Caslon Pro Bold" pitchFamily="18" charset="0"/>
                <a:cs typeface="Arial" pitchFamily="34" charset="0"/>
              </a:rPr>
              <a:t> del cliente, simplemente se trabajan bajo los </a:t>
            </a:r>
            <a:r>
              <a:rPr lang="es-EC" sz="1800" dirty="0" err="1">
                <a:latin typeface="Adobe Caslon Pro Bold" pitchFamily="18" charset="0"/>
                <a:cs typeface="Arial" pitchFamily="34" charset="0"/>
              </a:rPr>
              <a:t>parametros</a:t>
            </a:r>
            <a:r>
              <a:rPr lang="es-EC" sz="1800" dirty="0">
                <a:latin typeface="Adobe Caslon Pro Bold" pitchFamily="18" charset="0"/>
                <a:cs typeface="Arial" pitchFamily="34" charset="0"/>
              </a:rPr>
              <a:t> de usuarios de </a:t>
            </a:r>
            <a:r>
              <a:rPr lang="es-EC" sz="1800" dirty="0" err="1">
                <a:latin typeface="Adobe Caslon Pro Bold" pitchFamily="18" charset="0"/>
                <a:cs typeface="Arial" pitchFamily="34" charset="0"/>
              </a:rPr>
              <a:t>clients</a:t>
            </a:r>
            <a:endParaRPr lang="es-EC" sz="1800" dirty="0">
              <a:latin typeface="Adobe Caslon Pro Bold" pitchFamily="18" charset="0"/>
              <a:cs typeface="Arial" pitchFamily="34" charset="0"/>
            </a:endParaRPr>
          </a:p>
          <a:p>
            <a:pPr lvl="0"/>
            <a:r>
              <a:rPr lang="es-EC" sz="1800" dirty="0">
                <a:latin typeface="Adobe Caslon Pro Bold" pitchFamily="18" charset="0"/>
                <a:cs typeface="Arial" pitchFamily="34" charset="0"/>
              </a:rPr>
              <a:t>Scripts para mangles: Para marcar los diferentes tipos de contenidos…ya que ellos al ser proveedores también de nuestro ANYWHERE también deben aplicar </a:t>
            </a:r>
            <a:r>
              <a:rPr lang="es-EC" sz="1800" dirty="0" err="1">
                <a:latin typeface="Adobe Caslon Pro Bold" pitchFamily="18" charset="0"/>
                <a:cs typeface="Arial" pitchFamily="34" charset="0"/>
              </a:rPr>
              <a:t>QoS</a:t>
            </a:r>
            <a:r>
              <a:rPr lang="es-EC" sz="1800" dirty="0">
                <a:latin typeface="Adobe Caslon Pro Bold" pitchFamily="18" charset="0"/>
                <a:cs typeface="Arial" pitchFamily="34" charset="0"/>
              </a:rPr>
              <a:t> a sus clientes </a:t>
            </a:r>
          </a:p>
          <a:p>
            <a:pPr lvl="0"/>
            <a:r>
              <a:rPr lang="es-EC" sz="1800" dirty="0">
                <a:latin typeface="Adobe Caslon Pro Bold" pitchFamily="18" charset="0"/>
                <a:cs typeface="Arial" pitchFamily="34" charset="0"/>
              </a:rPr>
              <a:t>Scripts para </a:t>
            </a:r>
            <a:r>
              <a:rPr lang="es-EC" sz="1800" dirty="0" err="1">
                <a:latin typeface="Adobe Caslon Pro Bold" pitchFamily="18" charset="0"/>
                <a:cs typeface="Arial" pitchFamily="34" charset="0"/>
              </a:rPr>
              <a:t>queues</a:t>
            </a:r>
            <a:r>
              <a:rPr lang="es-EC" sz="1800" dirty="0">
                <a:latin typeface="Adobe Caslon Pro Bold" pitchFamily="18" charset="0"/>
                <a:cs typeface="Arial" pitchFamily="34" charset="0"/>
              </a:rPr>
              <a:t>: Así mismo tenemos scripts para colas y cambiar los parámetros en los scripts es mucho más fácil que ingresar las configuraciones a mano cierto??</a:t>
            </a:r>
          </a:p>
          <a:p>
            <a:pPr lvl="0"/>
            <a:r>
              <a:rPr lang="es-EC" sz="1800" dirty="0">
                <a:latin typeface="Adobe Caslon Pro Bold" pitchFamily="18" charset="0"/>
                <a:cs typeface="Arial" pitchFamily="34" charset="0"/>
              </a:rPr>
              <a:t>Scripts para usuarios </a:t>
            </a:r>
            <a:r>
              <a:rPr lang="es-EC" sz="1800" dirty="0" err="1">
                <a:latin typeface="Adobe Caslon Pro Bold" pitchFamily="18" charset="0"/>
                <a:cs typeface="Arial" pitchFamily="34" charset="0"/>
              </a:rPr>
              <a:t>hotspot</a:t>
            </a:r>
            <a:r>
              <a:rPr lang="es-EC" sz="1800" dirty="0">
                <a:latin typeface="Adobe Caslon Pro Bold" pitchFamily="18" charset="0"/>
                <a:cs typeface="Arial" pitchFamily="34" charset="0"/>
              </a:rPr>
              <a:t>: muchos de los clientes les gusta mostrar propaganda de promociones y que mejor manera de hacerlo en la web antes de que cada usuario se </a:t>
            </a:r>
            <a:r>
              <a:rPr lang="es-EC" sz="1800" dirty="0" err="1">
                <a:latin typeface="Adobe Caslon Pro Bold" pitchFamily="18" charset="0"/>
                <a:cs typeface="Arial" pitchFamily="34" charset="0"/>
              </a:rPr>
              <a:t>logee</a:t>
            </a:r>
            <a:r>
              <a:rPr lang="es-EC" sz="1800" dirty="0">
                <a:latin typeface="Adobe Caslon Pro Bold" pitchFamily="18" charset="0"/>
                <a:cs typeface="Arial" pitchFamily="34" charset="0"/>
              </a:rPr>
              <a:t>, pero muchas veces es sólo para eso así que no hay necesidad de perfiles de usuario en un servidor </a:t>
            </a:r>
            <a:r>
              <a:rPr lang="es-EC" sz="1800" dirty="0" err="1">
                <a:latin typeface="Adobe Caslon Pro Bold" pitchFamily="18" charset="0"/>
                <a:cs typeface="Arial" pitchFamily="34" charset="0"/>
              </a:rPr>
              <a:t>Radius</a:t>
            </a:r>
            <a:r>
              <a:rPr lang="es-EC" sz="1800" dirty="0">
                <a:latin typeface="Adobe Caslon Pro Bold" pitchFamily="18" charset="0"/>
                <a:cs typeface="Arial" pitchFamily="34" charset="0"/>
              </a:rPr>
              <a:t>, y tampoco queremos ingresar usuario por usuario a mano cierto?. Que mejor manera que hacerlo con un archivo </a:t>
            </a:r>
            <a:r>
              <a:rPr lang="es-EC" sz="1800" dirty="0" err="1">
                <a:latin typeface="Adobe Caslon Pro Bold" pitchFamily="18" charset="0"/>
                <a:cs typeface="Arial" pitchFamily="34" charset="0"/>
              </a:rPr>
              <a:t>notepad</a:t>
            </a:r>
            <a:r>
              <a:rPr lang="es-EC" sz="1800" dirty="0">
                <a:latin typeface="Adobe Caslon Pro Bold" pitchFamily="18" charset="0"/>
                <a:cs typeface="Arial" pitchFamily="34" charset="0"/>
              </a:rPr>
              <a:t> e importar esa información a los usuarios de </a:t>
            </a:r>
            <a:r>
              <a:rPr lang="es-EC" sz="1800" dirty="0" err="1">
                <a:latin typeface="Adobe Caslon Pro Bold" pitchFamily="18" charset="0"/>
                <a:cs typeface="Arial" pitchFamily="34" charset="0"/>
              </a:rPr>
              <a:t>HotSpot</a:t>
            </a:r>
            <a:r>
              <a:rPr lang="es-EC" sz="1800" dirty="0">
                <a:latin typeface="Adobe Caslon Pro Bold" pitchFamily="18" charset="0"/>
                <a:cs typeface="Arial" pitchFamily="34" charset="0"/>
              </a:rPr>
              <a:t> en </a:t>
            </a:r>
            <a:r>
              <a:rPr lang="es-EC" sz="1800" dirty="0" err="1">
                <a:latin typeface="Adobe Caslon Pro Bold" pitchFamily="18" charset="0"/>
                <a:cs typeface="Arial" pitchFamily="34" charset="0"/>
              </a:rPr>
              <a:t>Mikrotik</a:t>
            </a:r>
            <a:endParaRPr lang="es-EC" sz="1800" dirty="0">
              <a:latin typeface="Adobe Caslon Pro Bold" pitchFamily="18" charset="0"/>
              <a:cs typeface="Arial" pitchFamily="34" charset="0"/>
            </a:endParaRPr>
          </a:p>
          <a:p>
            <a:endParaRPr lang="es-EC" sz="2000" dirty="0">
              <a:latin typeface="Arial" pitchFamily="34" charset="0"/>
              <a:cs typeface="Arial" pitchFamily="34" charset="0"/>
            </a:endParaRPr>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jpg"/>
          <p:cNvPicPr>
            <a:picLocks noChangeAspect="1"/>
          </p:cNvPicPr>
          <p:nvPr/>
        </p:nvPicPr>
        <p:blipFill>
          <a:blip r:embed="rId2" cstate="print"/>
          <a:stretch>
            <a:fillRect/>
          </a:stretch>
        </p:blipFill>
        <p:spPr>
          <a:xfrm>
            <a:off x="0" y="0"/>
            <a:ext cx="9144000" cy="6858000"/>
          </a:xfrm>
          <a:prstGeom prst="rect">
            <a:avLst/>
          </a:prstGeom>
        </p:spPr>
      </p:pic>
      <p:pic>
        <p:nvPicPr>
          <p:cNvPr id="5" name="Content Placeholder 4" descr="SCRIPT.png"/>
          <p:cNvPicPr>
            <a:picLocks noGrp="1" noChangeAspect="1"/>
          </p:cNvPicPr>
          <p:nvPr>
            <p:ph idx="1"/>
          </p:nvPr>
        </p:nvPicPr>
        <p:blipFill>
          <a:blip r:embed="rId3" cstate="print"/>
          <a:stretch>
            <a:fillRect/>
          </a:stretch>
        </p:blipFill>
        <p:spPr>
          <a:xfrm>
            <a:off x="251521" y="1785926"/>
            <a:ext cx="7678065" cy="4595402"/>
          </a:xfr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51520" y="2708920"/>
            <a:ext cx="8229600" cy="1000124"/>
          </a:xfrm>
        </p:spPr>
        <p:txBody>
          <a:bodyPr>
            <a:normAutofit/>
          </a:bodyPr>
          <a:lstStyle/>
          <a:p>
            <a:r>
              <a:rPr lang="es-ES" sz="4000" b="1" spc="-150" dirty="0" smtClean="0">
                <a:solidFill>
                  <a:schemeClr val="accent1">
                    <a:lumMod val="50000"/>
                  </a:schemeClr>
                </a:solidFill>
                <a:latin typeface="Adobe Caslon Pro Bold" pitchFamily="18" charset="0"/>
                <a:cs typeface="Arial" pitchFamily="34" charset="0"/>
              </a:rPr>
              <a:t>Preguntas??</a:t>
            </a:r>
            <a:endParaRPr lang="es-EC" dirty="0">
              <a:solidFill>
                <a:schemeClr val="accent1">
                  <a:lumMod val="50000"/>
                </a:schemeClr>
              </a:solidFill>
            </a:endParaRPr>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jpg"/>
          <p:cNvPicPr>
            <a:picLocks noChangeAspect="1"/>
          </p:cNvPicPr>
          <p:nvPr/>
        </p:nvPicPr>
        <p:blipFill>
          <a:blip r:embed="rId2" cstate="print"/>
          <a:stretch>
            <a:fillRect/>
          </a:stretch>
        </p:blipFill>
        <p:spPr>
          <a:xfrm>
            <a:off x="0" y="-27384"/>
            <a:ext cx="9144000" cy="6858000"/>
          </a:xfrm>
          <a:prstGeom prst="rect">
            <a:avLst/>
          </a:prstGeom>
        </p:spPr>
      </p:pic>
      <p:sp>
        <p:nvSpPr>
          <p:cNvPr id="3" name="Content Placeholder 2"/>
          <p:cNvSpPr>
            <a:spLocks noGrp="1"/>
          </p:cNvSpPr>
          <p:nvPr>
            <p:ph idx="1"/>
          </p:nvPr>
        </p:nvSpPr>
        <p:spPr>
          <a:xfrm>
            <a:off x="179512" y="2132856"/>
            <a:ext cx="8072494" cy="1584176"/>
          </a:xfrm>
        </p:spPr>
        <p:txBody>
          <a:bodyPr>
            <a:normAutofit fontScale="92500" lnSpcReduction="10000"/>
          </a:bodyPr>
          <a:lstStyle/>
          <a:p>
            <a:r>
              <a:rPr lang="es-ES" sz="2800" dirty="0" smtClean="0">
                <a:solidFill>
                  <a:schemeClr val="tx1">
                    <a:lumMod val="85000"/>
                    <a:lumOff val="15000"/>
                  </a:schemeClr>
                </a:solidFill>
                <a:latin typeface="Adobe Caslon Pro Bold" pitchFamily="18" charset="0"/>
                <a:cs typeface="Arial" pitchFamily="34" charset="0"/>
              </a:rPr>
              <a:t>Como sabemos,  cada día los requerimientos de  Internet son más grandes</a:t>
            </a:r>
            <a:r>
              <a:rPr lang="es-ES" sz="2800" spc="-300" dirty="0" smtClean="0">
                <a:solidFill>
                  <a:schemeClr val="tx1">
                    <a:lumMod val="85000"/>
                    <a:lumOff val="15000"/>
                  </a:schemeClr>
                </a:solidFill>
                <a:latin typeface="Adobe Caslon Pro Bold" pitchFamily="18" charset="0"/>
                <a:cs typeface="Arial" pitchFamily="34" charset="0"/>
              </a:rPr>
              <a:t>.  </a:t>
            </a:r>
          </a:p>
          <a:p>
            <a:pPr>
              <a:buNone/>
            </a:pPr>
            <a:endParaRPr lang="es-ES" sz="2000" b="1" dirty="0" smtClean="0">
              <a:solidFill>
                <a:schemeClr val="accent5">
                  <a:lumMod val="50000"/>
                </a:schemeClr>
              </a:solidFill>
              <a:latin typeface="Arial" pitchFamily="34" charset="0"/>
              <a:cs typeface="Arial" pitchFamily="34" charset="0"/>
            </a:endParaRPr>
          </a:p>
          <a:p>
            <a:pPr>
              <a:buNone/>
            </a:pPr>
            <a:r>
              <a:rPr lang="es-ES" sz="2600" b="1" dirty="0" smtClean="0">
                <a:solidFill>
                  <a:schemeClr val="accent5">
                    <a:lumMod val="50000"/>
                  </a:schemeClr>
                </a:solidFill>
                <a:latin typeface="Adobe Caslon Pro Bold" pitchFamily="18" charset="0"/>
                <a:cs typeface="Arial" pitchFamily="34" charset="0"/>
              </a:rPr>
              <a:t>Los  usuarios cada vez demandan y utilizan mucho más: </a:t>
            </a:r>
          </a:p>
        </p:txBody>
      </p:sp>
      <p:sp>
        <p:nvSpPr>
          <p:cNvPr id="5" name="TextBox 4"/>
          <p:cNvSpPr txBox="1"/>
          <p:nvPr/>
        </p:nvSpPr>
        <p:spPr>
          <a:xfrm>
            <a:off x="0" y="3789040"/>
            <a:ext cx="4139952" cy="1846659"/>
          </a:xfrm>
          <a:prstGeom prst="rect">
            <a:avLst/>
          </a:prstGeom>
          <a:noFill/>
        </p:spPr>
        <p:txBody>
          <a:bodyPr wrap="square" rtlCol="0">
            <a:spAutoFit/>
          </a:bodyPr>
          <a:lstStyle/>
          <a:p>
            <a:pPr lvl="1"/>
            <a:r>
              <a:rPr lang="es-ES" sz="2400" b="1" dirty="0" smtClean="0">
                <a:solidFill>
                  <a:schemeClr val="tx1">
                    <a:lumMod val="75000"/>
                    <a:lumOff val="25000"/>
                  </a:schemeClr>
                </a:solidFill>
                <a:latin typeface="Adobe Caslon Pro Bold" pitchFamily="18" charset="0"/>
                <a:cs typeface="Arial" pitchFamily="34" charset="0"/>
              </a:rPr>
              <a:t>-Descarga de contenido</a:t>
            </a:r>
            <a:endParaRPr lang="es-EC" sz="2400" b="1" dirty="0" smtClean="0">
              <a:solidFill>
                <a:schemeClr val="tx1">
                  <a:lumMod val="75000"/>
                  <a:lumOff val="25000"/>
                </a:schemeClr>
              </a:solidFill>
              <a:latin typeface="Adobe Caslon Pro Bold" pitchFamily="18" charset="0"/>
              <a:cs typeface="Arial" pitchFamily="34" charset="0"/>
            </a:endParaRPr>
          </a:p>
          <a:p>
            <a:pPr lvl="1"/>
            <a:r>
              <a:rPr lang="es-ES" sz="2400" b="1" dirty="0" smtClean="0">
                <a:solidFill>
                  <a:schemeClr val="tx1">
                    <a:lumMod val="75000"/>
                    <a:lumOff val="25000"/>
                  </a:schemeClr>
                </a:solidFill>
                <a:latin typeface="Adobe Caslon Pro Bold" pitchFamily="18" charset="0"/>
                <a:cs typeface="Arial" pitchFamily="34" charset="0"/>
              </a:rPr>
              <a:t>-Aplicaciones de video</a:t>
            </a:r>
            <a:endParaRPr lang="es-EC" sz="2400" b="1" dirty="0" smtClean="0">
              <a:solidFill>
                <a:schemeClr val="tx1">
                  <a:lumMod val="75000"/>
                  <a:lumOff val="25000"/>
                </a:schemeClr>
              </a:solidFill>
              <a:latin typeface="Adobe Caslon Pro Bold" pitchFamily="18" charset="0"/>
              <a:cs typeface="Arial" pitchFamily="34" charset="0"/>
            </a:endParaRPr>
          </a:p>
          <a:p>
            <a:pPr lvl="1"/>
            <a:r>
              <a:rPr lang="es-ES" sz="2400" b="1" dirty="0" smtClean="0">
                <a:solidFill>
                  <a:schemeClr val="tx1">
                    <a:lumMod val="75000"/>
                    <a:lumOff val="25000"/>
                  </a:schemeClr>
                </a:solidFill>
                <a:latin typeface="Adobe Caslon Pro Bold" pitchFamily="18" charset="0"/>
                <a:cs typeface="Arial" pitchFamily="34" charset="0"/>
              </a:rPr>
              <a:t>-Aplicaciones de juegos</a:t>
            </a:r>
            <a:endParaRPr lang="es-EC" sz="2400" b="1" dirty="0" smtClean="0">
              <a:solidFill>
                <a:schemeClr val="tx1">
                  <a:lumMod val="75000"/>
                  <a:lumOff val="25000"/>
                </a:schemeClr>
              </a:solidFill>
              <a:latin typeface="Adobe Caslon Pro Bold" pitchFamily="18" charset="0"/>
              <a:cs typeface="Arial" pitchFamily="34" charset="0"/>
            </a:endParaRPr>
          </a:p>
          <a:p>
            <a:pPr lvl="1"/>
            <a:r>
              <a:rPr lang="es-ES" sz="2400" b="1" dirty="0" smtClean="0">
                <a:solidFill>
                  <a:schemeClr val="tx1">
                    <a:lumMod val="75000"/>
                    <a:lumOff val="25000"/>
                  </a:schemeClr>
                </a:solidFill>
                <a:latin typeface="Adobe Caslon Pro Bold" pitchFamily="18" charset="0"/>
                <a:cs typeface="Arial" pitchFamily="34" charset="0"/>
              </a:rPr>
              <a:t>-Aplicaciones de voz</a:t>
            </a:r>
            <a:endParaRPr lang="es-EC" sz="2400" b="1" dirty="0" smtClean="0">
              <a:solidFill>
                <a:schemeClr val="tx1">
                  <a:lumMod val="75000"/>
                  <a:lumOff val="25000"/>
                </a:schemeClr>
              </a:solidFill>
              <a:latin typeface="Adobe Caslon Pro Bold" pitchFamily="18" charset="0"/>
              <a:cs typeface="Arial" pitchFamily="34" charset="0"/>
            </a:endParaRPr>
          </a:p>
          <a:p>
            <a:endParaRPr lang="es-EC" dirty="0">
              <a:solidFill>
                <a:schemeClr val="tx1">
                  <a:lumMod val="75000"/>
                  <a:lumOff val="25000"/>
                </a:schemeClr>
              </a:solidFill>
            </a:endParaRPr>
          </a:p>
        </p:txBody>
      </p:sp>
      <p:pic>
        <p:nvPicPr>
          <p:cNvPr id="14" name="Picture 13"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pic>
        <p:nvPicPr>
          <p:cNvPr id="9" name="Picture 8" descr="texto.png"/>
          <p:cNvPicPr>
            <a:picLocks noChangeAspect="1"/>
          </p:cNvPicPr>
          <p:nvPr/>
        </p:nvPicPr>
        <p:blipFill>
          <a:blip r:embed="rId4" cstate="print"/>
          <a:stretch>
            <a:fillRect/>
          </a:stretch>
        </p:blipFill>
        <p:spPr>
          <a:xfrm>
            <a:off x="8445587" y="500042"/>
            <a:ext cx="698413" cy="635795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jpg"/>
          <p:cNvPicPr>
            <a:picLocks noChangeAspect="1"/>
          </p:cNvPicPr>
          <p:nvPr/>
        </p:nvPicPr>
        <p:blipFill>
          <a:blip r:embed="rId2" cstate="print"/>
          <a:stretch>
            <a:fillRect/>
          </a:stretch>
        </p:blipFill>
        <p:spPr>
          <a:xfrm>
            <a:off x="0" y="-27384"/>
            <a:ext cx="9144000" cy="6858000"/>
          </a:xfrm>
          <a:prstGeom prst="rect">
            <a:avLst/>
          </a:prstGeom>
        </p:spPr>
      </p:pic>
      <p:sp>
        <p:nvSpPr>
          <p:cNvPr id="3" name="Content Placeholder 2"/>
          <p:cNvSpPr>
            <a:spLocks noGrp="1"/>
          </p:cNvSpPr>
          <p:nvPr>
            <p:ph idx="1"/>
          </p:nvPr>
        </p:nvSpPr>
        <p:spPr>
          <a:xfrm>
            <a:off x="179512" y="2348880"/>
            <a:ext cx="7572428" cy="4032448"/>
          </a:xfrm>
        </p:spPr>
        <p:txBody>
          <a:bodyPr>
            <a:noAutofit/>
          </a:bodyPr>
          <a:lstStyle/>
          <a:p>
            <a:pPr algn="just"/>
            <a:r>
              <a:rPr lang="es-ES" sz="2400" b="1" dirty="0" smtClean="0">
                <a:latin typeface="Adobe Caslon Pro Bold" pitchFamily="18" charset="0"/>
                <a:cs typeface="Arial" pitchFamily="34" charset="0"/>
              </a:rPr>
              <a:t>Esto hace que cada vez se utilice demandas más grandes de Internet, lo cual es inverso al crecimiento económico, ya que vemos cada día más compañías que bajan los precios por un Internet  con  equipos de mala calidad, ofrecidos por la competencia al gran mercado de Proveedores de Servicio (</a:t>
            </a:r>
            <a:r>
              <a:rPr lang="es-ES" sz="2400" b="1" dirty="0" err="1" smtClean="0">
                <a:latin typeface="Adobe Caslon Pro Bold" pitchFamily="18" charset="0"/>
                <a:cs typeface="Arial" pitchFamily="34" charset="0"/>
              </a:rPr>
              <a:t>ISP´s</a:t>
            </a:r>
            <a:r>
              <a:rPr lang="es-ES" sz="2400" b="1" dirty="0" smtClean="0">
                <a:latin typeface="Adobe Caslon Pro Bold" pitchFamily="18" charset="0"/>
                <a:cs typeface="Arial" pitchFamily="34" charset="0"/>
              </a:rPr>
              <a:t>) del medio.</a:t>
            </a:r>
          </a:p>
          <a:p>
            <a:pPr algn="just"/>
            <a:r>
              <a:rPr lang="es-ES" sz="2400" b="1" dirty="0" smtClean="0">
                <a:latin typeface="Adobe Caslon Pro Bold" pitchFamily="18" charset="0"/>
                <a:cs typeface="Arial" pitchFamily="34" charset="0"/>
              </a:rPr>
              <a:t>Seamos sinceros, las cosas buenas como por ejemplo un buen servicio tiene su costo,  por ende un valor tangible</a:t>
            </a:r>
            <a:r>
              <a:rPr lang="es-ES" sz="2400" b="1" dirty="0" smtClean="0">
                <a:latin typeface="Adobe Caslon Pro Bold" pitchFamily="18" charset="0"/>
              </a:rPr>
              <a:t>.</a:t>
            </a:r>
            <a:endParaRPr lang="es-EC" sz="2400" b="1" dirty="0">
              <a:latin typeface="Adobe Caslon Pro Bold" pitchFamily="18" charset="0"/>
            </a:endParaRPr>
          </a:p>
        </p:txBody>
      </p:sp>
      <p:pic>
        <p:nvPicPr>
          <p:cNvPr id="5" name="Picture 4"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jpg"/>
          <p:cNvPicPr>
            <a:picLocks noChangeAspect="1"/>
          </p:cNvPicPr>
          <p:nvPr/>
        </p:nvPicPr>
        <p:blipFill>
          <a:blip r:embed="rId2" cstate="print"/>
          <a:stretch>
            <a:fillRect/>
          </a:stretch>
        </p:blipFill>
        <p:spPr>
          <a:xfrm>
            <a:off x="0" y="-27384"/>
            <a:ext cx="9144000" cy="6858000"/>
          </a:xfrm>
          <a:prstGeom prst="rect">
            <a:avLst/>
          </a:prstGeom>
        </p:spPr>
      </p:pic>
      <p:sp>
        <p:nvSpPr>
          <p:cNvPr id="3" name="Content Placeholder 2"/>
          <p:cNvSpPr>
            <a:spLocks noGrp="1"/>
          </p:cNvSpPr>
          <p:nvPr>
            <p:ph idx="1"/>
          </p:nvPr>
        </p:nvSpPr>
        <p:spPr>
          <a:xfrm>
            <a:off x="0" y="2143116"/>
            <a:ext cx="8229600" cy="3878172"/>
          </a:xfrm>
        </p:spPr>
        <p:txBody>
          <a:bodyPr>
            <a:normAutofit/>
          </a:bodyPr>
          <a:lstStyle/>
          <a:p>
            <a:r>
              <a:rPr lang="es-ES" sz="2400" dirty="0">
                <a:latin typeface="Adobe Caslon Pro Bold" pitchFamily="18" charset="0"/>
                <a:cs typeface="Arial" pitchFamily="34" charset="0"/>
              </a:rPr>
              <a:t>COSTO NO ES IGUAL A VALOR sin embargo EL COSTO DE NUESTROS SERVICIOS SON INFERIORES AL VALOR DE NUESTROS SERVICIOS…explicaremos esto luego</a:t>
            </a:r>
            <a:r>
              <a:rPr lang="es-ES" sz="2400" dirty="0" smtClean="0">
                <a:latin typeface="Adobe Caslon Pro Bold" pitchFamily="18" charset="0"/>
                <a:cs typeface="Arial" pitchFamily="34" charset="0"/>
              </a:rPr>
              <a:t>.</a:t>
            </a:r>
          </a:p>
          <a:p>
            <a:r>
              <a:rPr lang="es-ES" sz="2400" dirty="0" smtClean="0">
                <a:latin typeface="Adobe Caslon Pro Bold" pitchFamily="18" charset="0"/>
                <a:cs typeface="Arial" pitchFamily="34" charset="0"/>
              </a:rPr>
              <a:t>Es por eso que hemos desarrollado una solución a ciertos inconvenientes,  como es de la demanda cada vez mayor de ancho de banda, sin que en </a:t>
            </a:r>
            <a:r>
              <a:rPr lang="es-ES" sz="2400" dirty="0" smtClean="0">
                <a:latin typeface="Adobe Caslon Pro Bold" pitchFamily="18" charset="0"/>
                <a:cs typeface="Arial" pitchFamily="34" charset="0"/>
              </a:rPr>
              <a:t>realidad </a:t>
            </a:r>
            <a:r>
              <a:rPr lang="es-ES" sz="2400" dirty="0" smtClean="0">
                <a:latin typeface="Adobe Caslon Pro Bold" pitchFamily="18" charset="0"/>
                <a:cs typeface="Arial" pitchFamily="34" charset="0"/>
              </a:rPr>
              <a:t>se tenga que aumentar los costos de Internet como ISP</a:t>
            </a:r>
            <a:r>
              <a:rPr lang="es-ES" sz="2400" dirty="0" smtClean="0">
                <a:latin typeface="Adobe Caslon Pro Bold" pitchFamily="18" charset="0"/>
              </a:rPr>
              <a:t>.</a:t>
            </a:r>
          </a:p>
          <a:p>
            <a:endParaRPr lang="es-EC" dirty="0"/>
          </a:p>
        </p:txBody>
      </p:sp>
      <p:pic>
        <p:nvPicPr>
          <p:cNvPr id="9" name="Picture 8"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print"/>
          <a:stretch>
            <a:fillRect/>
          </a:stretch>
        </p:blipFill>
        <p:spPr>
          <a:xfrm>
            <a:off x="0" y="-27384"/>
            <a:ext cx="9144000" cy="6858000"/>
          </a:xfrm>
          <a:prstGeom prst="rect">
            <a:avLst/>
          </a:prstGeom>
        </p:spPr>
      </p:pic>
      <p:sp>
        <p:nvSpPr>
          <p:cNvPr id="2" name="Title 1"/>
          <p:cNvSpPr>
            <a:spLocks noGrp="1"/>
          </p:cNvSpPr>
          <p:nvPr>
            <p:ph type="title"/>
          </p:nvPr>
        </p:nvSpPr>
        <p:spPr>
          <a:xfrm>
            <a:off x="214282" y="2000240"/>
            <a:ext cx="8229600" cy="1071570"/>
          </a:xfrm>
        </p:spPr>
        <p:txBody>
          <a:bodyPr>
            <a:normAutofit fontScale="90000"/>
          </a:bodyPr>
          <a:lstStyle/>
          <a:p>
            <a:r>
              <a:rPr lang="es-ES" sz="2700" b="1" spc="-150" dirty="0">
                <a:solidFill>
                  <a:schemeClr val="accent5">
                    <a:lumMod val="50000"/>
                  </a:schemeClr>
                </a:solidFill>
                <a:latin typeface="Adobe Caslon Pro Bold" pitchFamily="18" charset="0"/>
                <a:cs typeface="Arial" pitchFamily="34" charset="0"/>
              </a:rPr>
              <a:t>Nuestra solución se llama ANYWHERE Internet </a:t>
            </a:r>
            <a:r>
              <a:rPr lang="es-ES" sz="2700" b="1" spc="-150" dirty="0" err="1" smtClean="0">
                <a:solidFill>
                  <a:schemeClr val="accent5">
                    <a:lumMod val="50000"/>
                  </a:schemeClr>
                </a:solidFill>
                <a:latin typeface="Adobe Caslon Pro Bold" pitchFamily="18" charset="0"/>
                <a:cs typeface="Arial" pitchFamily="34" charset="0"/>
              </a:rPr>
              <a:t>Wi</a:t>
            </a:r>
            <a:r>
              <a:rPr lang="es-ES" sz="2700" b="1" spc="-150" dirty="0" smtClean="0">
                <a:solidFill>
                  <a:schemeClr val="accent5">
                    <a:lumMod val="50000"/>
                  </a:schemeClr>
                </a:solidFill>
                <a:latin typeface="Adobe Caslon Pro Bold" pitchFamily="18" charset="0"/>
                <a:cs typeface="Arial" pitchFamily="34" charset="0"/>
              </a:rPr>
              <a:t>-Fi</a:t>
            </a:r>
            <a:r>
              <a:rPr lang="es-EC" dirty="0" smtClean="0"/>
              <a:t/>
            </a:r>
            <a:br>
              <a:rPr lang="es-EC" dirty="0" smtClean="0"/>
            </a:br>
            <a:endParaRPr lang="es-EC" dirty="0"/>
          </a:p>
        </p:txBody>
      </p:sp>
      <p:sp>
        <p:nvSpPr>
          <p:cNvPr id="3" name="Content Placeholder 2"/>
          <p:cNvSpPr>
            <a:spLocks noGrp="1"/>
          </p:cNvSpPr>
          <p:nvPr>
            <p:ph idx="1"/>
          </p:nvPr>
        </p:nvSpPr>
        <p:spPr>
          <a:xfrm>
            <a:off x="251520" y="2924944"/>
            <a:ext cx="7429552" cy="2286016"/>
          </a:xfrm>
        </p:spPr>
        <p:txBody>
          <a:bodyPr/>
          <a:lstStyle/>
          <a:p>
            <a:pPr>
              <a:buNone/>
            </a:pPr>
            <a:r>
              <a:rPr lang="es-EC" sz="2400" dirty="0" smtClean="0">
                <a:latin typeface="Adobe Caslon Pro Bold" pitchFamily="18" charset="0"/>
                <a:cs typeface="Arial" pitchFamily="34" charset="0"/>
              </a:rPr>
              <a:t>Tenemos diferentes planes:</a:t>
            </a:r>
          </a:p>
          <a:p>
            <a:pPr lvl="1"/>
            <a:r>
              <a:rPr lang="es-ES" sz="2400" dirty="0">
                <a:latin typeface="Adobe Caslon Pro Bold" pitchFamily="18" charset="0"/>
                <a:cs typeface="Arial" pitchFamily="34" charset="0"/>
              </a:rPr>
              <a:t>Residencial</a:t>
            </a:r>
            <a:endParaRPr lang="es-EC" sz="2400" dirty="0">
              <a:latin typeface="Adobe Caslon Pro Bold" pitchFamily="18" charset="0"/>
              <a:cs typeface="Arial" pitchFamily="34" charset="0"/>
            </a:endParaRPr>
          </a:p>
          <a:p>
            <a:pPr lvl="1"/>
            <a:r>
              <a:rPr lang="es-ES" sz="2400" dirty="0">
                <a:latin typeface="Adobe Caslon Pro Bold" pitchFamily="18" charset="0"/>
                <a:cs typeface="Arial" pitchFamily="34" charset="0"/>
              </a:rPr>
              <a:t>Corporativo (usualmente WISP)</a:t>
            </a:r>
            <a:endParaRPr lang="es-EC" sz="2400" dirty="0">
              <a:latin typeface="Adobe Caslon Pro Bold" pitchFamily="18" charset="0"/>
              <a:cs typeface="Arial" pitchFamily="34" charset="0"/>
            </a:endParaRPr>
          </a:p>
          <a:p>
            <a:pPr lvl="1"/>
            <a:r>
              <a:rPr lang="es-ES" sz="2400" dirty="0">
                <a:latin typeface="Adobe Caslon Pro Bold" pitchFamily="18" charset="0"/>
                <a:cs typeface="Arial" pitchFamily="34" charset="0"/>
              </a:rPr>
              <a:t>PYMES</a:t>
            </a:r>
            <a:endParaRPr lang="es-EC" sz="2400" dirty="0">
              <a:latin typeface="Adobe Caslon Pro Bold" pitchFamily="18" charset="0"/>
              <a:cs typeface="Arial" pitchFamily="34" charset="0"/>
            </a:endParaRPr>
          </a:p>
          <a:p>
            <a:pPr lvl="1"/>
            <a:r>
              <a:rPr lang="es-ES" sz="2400" dirty="0">
                <a:latin typeface="Adobe Caslon Pro Bold" pitchFamily="18" charset="0"/>
                <a:cs typeface="Arial" pitchFamily="34" charset="0"/>
              </a:rPr>
              <a:t>Prepago</a:t>
            </a:r>
            <a:endParaRPr lang="es-EC" sz="2400" dirty="0">
              <a:latin typeface="Adobe Caslon Pro Bold" pitchFamily="18" charset="0"/>
              <a:cs typeface="Arial" pitchFamily="34" charset="0"/>
            </a:endParaRPr>
          </a:p>
          <a:p>
            <a:endParaRPr lang="es-EC" dirty="0"/>
          </a:p>
        </p:txBody>
      </p:sp>
      <p:pic>
        <p:nvPicPr>
          <p:cNvPr id="5" name="Picture 4"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79512" y="1916832"/>
            <a:ext cx="8229600" cy="1143000"/>
          </a:xfrm>
        </p:spPr>
        <p:txBody>
          <a:bodyPr>
            <a:normAutofit fontScale="90000"/>
          </a:bodyPr>
          <a:lstStyle/>
          <a:p>
            <a:r>
              <a:rPr lang="es-ES" sz="2700" b="1" spc="-150" dirty="0">
                <a:solidFill>
                  <a:schemeClr val="accent5">
                    <a:lumMod val="50000"/>
                  </a:schemeClr>
                </a:solidFill>
                <a:latin typeface="Adobe Caslon Pro Bold" pitchFamily="18" charset="0"/>
                <a:cs typeface="Arial" pitchFamily="34" charset="0"/>
              </a:rPr>
              <a:t>Dónde entran las fortalezas de </a:t>
            </a:r>
            <a:r>
              <a:rPr lang="es-ES" sz="2700" b="1" spc="-150" dirty="0" err="1">
                <a:solidFill>
                  <a:schemeClr val="accent5">
                    <a:lumMod val="50000"/>
                  </a:schemeClr>
                </a:solidFill>
                <a:latin typeface="Adobe Caslon Pro Bold" pitchFamily="18" charset="0"/>
                <a:cs typeface="Arial" pitchFamily="34" charset="0"/>
              </a:rPr>
              <a:t>Mikrotik</a:t>
            </a:r>
            <a:r>
              <a:rPr lang="es-ES" sz="2700" b="1" spc="-150" dirty="0">
                <a:solidFill>
                  <a:schemeClr val="accent5">
                    <a:lumMod val="50000"/>
                  </a:schemeClr>
                </a:solidFill>
                <a:latin typeface="Adobe Caslon Pro Bold" pitchFamily="18" charset="0"/>
                <a:cs typeface="Arial" pitchFamily="34" charset="0"/>
              </a:rPr>
              <a:t> en nuestro proyecto?</a:t>
            </a:r>
            <a:r>
              <a:rPr lang="es-EC" dirty="0"/>
              <a:t/>
            </a:r>
            <a:br>
              <a:rPr lang="es-EC" dirty="0"/>
            </a:br>
            <a:endParaRPr lang="es-EC" dirty="0"/>
          </a:p>
        </p:txBody>
      </p:sp>
      <p:sp>
        <p:nvSpPr>
          <p:cNvPr id="3" name="Content Placeholder 2"/>
          <p:cNvSpPr>
            <a:spLocks noGrp="1"/>
          </p:cNvSpPr>
          <p:nvPr>
            <p:ph idx="1"/>
          </p:nvPr>
        </p:nvSpPr>
        <p:spPr>
          <a:xfrm>
            <a:off x="611560" y="2564904"/>
            <a:ext cx="2971792" cy="4525963"/>
          </a:xfrm>
        </p:spPr>
        <p:txBody>
          <a:bodyPr>
            <a:normAutofit/>
          </a:bodyPr>
          <a:lstStyle/>
          <a:p>
            <a:pPr lvl="0"/>
            <a:r>
              <a:rPr lang="es-ES" sz="2400" dirty="0">
                <a:latin typeface="Adobe Caslon Pro Bold" pitchFamily="18" charset="0"/>
                <a:cs typeface="Arial" pitchFamily="34" charset="0"/>
              </a:rPr>
              <a:t>Firewall </a:t>
            </a:r>
            <a:endParaRPr lang="es-EC" sz="2400" dirty="0">
              <a:latin typeface="Adobe Caslon Pro Bold" pitchFamily="18" charset="0"/>
              <a:cs typeface="Arial" pitchFamily="34" charset="0"/>
            </a:endParaRPr>
          </a:p>
          <a:p>
            <a:pPr lvl="0"/>
            <a:r>
              <a:rPr lang="es-ES" sz="2400" dirty="0" err="1">
                <a:latin typeface="Adobe Caslon Pro Bold" pitchFamily="18" charset="0"/>
                <a:cs typeface="Arial" pitchFamily="34" charset="0"/>
              </a:rPr>
              <a:t>Routing</a:t>
            </a:r>
            <a:endParaRPr lang="es-EC" sz="2400" dirty="0">
              <a:latin typeface="Adobe Caslon Pro Bold" pitchFamily="18" charset="0"/>
              <a:cs typeface="Arial" pitchFamily="34" charset="0"/>
            </a:endParaRPr>
          </a:p>
          <a:p>
            <a:pPr lvl="0"/>
            <a:r>
              <a:rPr lang="es-ES" sz="2400" dirty="0" err="1">
                <a:latin typeface="Adobe Caslon Pro Bold" pitchFamily="18" charset="0"/>
                <a:cs typeface="Arial" pitchFamily="34" charset="0"/>
              </a:rPr>
              <a:t>Queues</a:t>
            </a:r>
            <a:endParaRPr lang="es-EC" sz="2400" dirty="0">
              <a:latin typeface="Adobe Caslon Pro Bold" pitchFamily="18" charset="0"/>
              <a:cs typeface="Arial" pitchFamily="34" charset="0"/>
            </a:endParaRPr>
          </a:p>
          <a:p>
            <a:pPr lvl="0"/>
            <a:r>
              <a:rPr lang="es-ES" sz="2400" dirty="0" err="1">
                <a:latin typeface="Adobe Caslon Pro Bold" pitchFamily="18" charset="0"/>
                <a:cs typeface="Arial" pitchFamily="34" charset="0"/>
              </a:rPr>
              <a:t>User</a:t>
            </a:r>
            <a:r>
              <a:rPr lang="es-ES" sz="2400" dirty="0">
                <a:latin typeface="Adobe Caslon Pro Bold" pitchFamily="18" charset="0"/>
                <a:cs typeface="Arial" pitchFamily="34" charset="0"/>
              </a:rPr>
              <a:t> Manager</a:t>
            </a:r>
            <a:endParaRPr lang="es-EC" sz="2400" dirty="0">
              <a:latin typeface="Adobe Caslon Pro Bold" pitchFamily="18" charset="0"/>
              <a:cs typeface="Arial" pitchFamily="34" charset="0"/>
            </a:endParaRPr>
          </a:p>
          <a:p>
            <a:pPr lvl="0"/>
            <a:r>
              <a:rPr lang="es-ES" sz="2400" dirty="0" err="1">
                <a:latin typeface="Adobe Caslon Pro Bold" pitchFamily="18" charset="0"/>
                <a:cs typeface="Arial" pitchFamily="34" charset="0"/>
              </a:rPr>
              <a:t>HotSpot</a:t>
            </a:r>
            <a:endParaRPr lang="es-EC" sz="2400" dirty="0">
              <a:latin typeface="Adobe Caslon Pro Bold" pitchFamily="18" charset="0"/>
              <a:cs typeface="Arial" pitchFamily="34" charset="0"/>
            </a:endParaRPr>
          </a:p>
          <a:p>
            <a:pPr lvl="0"/>
            <a:r>
              <a:rPr lang="es-ES" sz="2400" dirty="0">
                <a:latin typeface="Adobe Caslon Pro Bold" pitchFamily="18" charset="0"/>
                <a:cs typeface="Arial" pitchFamily="34" charset="0"/>
              </a:rPr>
              <a:t>Web-Proxy</a:t>
            </a:r>
            <a:endParaRPr lang="es-EC" sz="2400" dirty="0">
              <a:latin typeface="Adobe Caslon Pro Bold" pitchFamily="18" charset="0"/>
              <a:cs typeface="Arial" pitchFamily="34" charset="0"/>
            </a:endParaRPr>
          </a:p>
          <a:p>
            <a:pPr lvl="0"/>
            <a:r>
              <a:rPr lang="es-ES" sz="2400" dirty="0">
                <a:latin typeface="Adobe Caslon Pro Bold" pitchFamily="18" charset="0"/>
                <a:cs typeface="Arial" pitchFamily="34" charset="0"/>
              </a:rPr>
              <a:t>Scripting</a:t>
            </a:r>
            <a:endParaRPr lang="es-EC" sz="2400" dirty="0">
              <a:latin typeface="Adobe Caslon Pro Bold" pitchFamily="18" charset="0"/>
              <a:cs typeface="Arial" pitchFamily="34" charset="0"/>
            </a:endParaRPr>
          </a:p>
          <a:p>
            <a:endParaRPr lang="es-EC" dirty="0"/>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179512" y="2492896"/>
            <a:ext cx="8229600" cy="2725474"/>
          </a:xfrm>
        </p:spPr>
        <p:txBody>
          <a:bodyPr>
            <a:normAutofit/>
          </a:bodyPr>
          <a:lstStyle/>
          <a:p>
            <a:r>
              <a:rPr lang="es-ES" sz="2800" dirty="0" smtClean="0">
                <a:latin typeface="Adobe Caslon Pro Bold" pitchFamily="18" charset="0"/>
                <a:cs typeface="Arial" pitchFamily="34" charset="0"/>
              </a:rPr>
              <a:t>El propósito de ANYWHERE es aumentar el ancho de banda de manera interna, lo cual a su vez genera un aumento de ancho de banda a consumidores finales, que se ven beneficiados por los distintos servicios que podemos ofrecer</a:t>
            </a:r>
            <a:r>
              <a:rPr lang="es-ES" sz="2800" dirty="0" smtClean="0">
                <a:latin typeface="Adobe Caslon Pro Bold" pitchFamily="18" charset="0"/>
              </a:rPr>
              <a:t>.</a:t>
            </a:r>
          </a:p>
          <a:p>
            <a:endParaRPr lang="es-EC" dirty="0">
              <a:latin typeface="Adobe Caslon Pro Bold" pitchFamily="18" charset="0"/>
            </a:endParaRPr>
          </a:p>
        </p:txBody>
      </p:sp>
      <p:pic>
        <p:nvPicPr>
          <p:cNvPr id="6" name="Picture 5" descr="logofinal4.png"/>
          <p:cNvPicPr>
            <a:picLocks noChangeAspect="1"/>
          </p:cNvPicPr>
          <p:nvPr/>
        </p:nvPicPr>
        <p:blipFill>
          <a:blip r:embed="rId3" cstate="print"/>
          <a:stretch>
            <a:fillRect/>
          </a:stretch>
        </p:blipFill>
        <p:spPr>
          <a:xfrm rot="20881308">
            <a:off x="132172" y="246969"/>
            <a:ext cx="2541561" cy="1540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1441</Words>
  <Application>Microsoft Office PowerPoint</Application>
  <PresentationFormat>On-screen Show (4:3)</PresentationFormat>
  <Paragraphs>102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Nuestra solución se llama ANYWHERE Internet Wi-Fi </vt:lpstr>
      <vt:lpstr>Dónde entran las fortalezas de Mikrotik en nuestro proyecto? </vt:lpstr>
      <vt:lpstr>Slide 9</vt:lpstr>
      <vt:lpstr>Dentro de nuestros servicios se encuentran: </vt:lpstr>
      <vt:lpstr>Slide 11</vt:lpstr>
      <vt:lpstr>Slide 12</vt:lpstr>
      <vt:lpstr>Funcionalidades de los equipos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Explicación del servicio: </vt:lpstr>
      <vt:lpstr>Slide 30</vt:lpstr>
      <vt:lpstr>Slide 31</vt:lpstr>
      <vt:lpstr>Slide 32</vt:lpstr>
      <vt:lpstr>Preguntas??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Anywhere Internet Wi-Fi</dc:title>
  <dc:creator>Andres</dc:creator>
  <cp:lastModifiedBy>Andres</cp:lastModifiedBy>
  <cp:revision>111</cp:revision>
  <dcterms:created xsi:type="dcterms:W3CDTF">2010-11-08T01:46:42Z</dcterms:created>
  <dcterms:modified xsi:type="dcterms:W3CDTF">2010-11-19T04:07:43Z</dcterms:modified>
</cp:coreProperties>
</file>